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Lst>
  <p:notesMasterIdLst>
    <p:notesMasterId r:id="rId67"/>
  </p:notesMasterIdLst>
  <p:handoutMasterIdLst>
    <p:handoutMasterId r:id="rId68"/>
  </p:handoutMasterIdLst>
  <p:sldIdLst>
    <p:sldId id="322" r:id="rId5"/>
    <p:sldId id="385" r:id="rId6"/>
    <p:sldId id="405" r:id="rId7"/>
    <p:sldId id="390" r:id="rId8"/>
    <p:sldId id="386" r:id="rId9"/>
    <p:sldId id="387" r:id="rId10"/>
    <p:sldId id="333" r:id="rId11"/>
    <p:sldId id="334" r:id="rId12"/>
    <p:sldId id="368" r:id="rId13"/>
    <p:sldId id="367" r:id="rId14"/>
    <p:sldId id="394" r:id="rId15"/>
    <p:sldId id="323" r:id="rId16"/>
    <p:sldId id="391" r:id="rId17"/>
    <p:sldId id="393" r:id="rId18"/>
    <p:sldId id="404" r:id="rId19"/>
    <p:sldId id="359" r:id="rId20"/>
    <p:sldId id="392" r:id="rId21"/>
    <p:sldId id="324" r:id="rId22"/>
    <p:sldId id="327" r:id="rId23"/>
    <p:sldId id="364" r:id="rId24"/>
    <p:sldId id="328" r:id="rId25"/>
    <p:sldId id="361" r:id="rId26"/>
    <p:sldId id="360" r:id="rId27"/>
    <p:sldId id="331" r:id="rId28"/>
    <p:sldId id="338" r:id="rId29"/>
    <p:sldId id="340" r:id="rId30"/>
    <p:sldId id="401" r:id="rId31"/>
    <p:sldId id="403" r:id="rId32"/>
    <p:sldId id="341" r:id="rId33"/>
    <p:sldId id="366" r:id="rId34"/>
    <p:sldId id="336" r:id="rId35"/>
    <p:sldId id="407" r:id="rId36"/>
    <p:sldId id="395" r:id="rId37"/>
    <p:sldId id="402" r:id="rId38"/>
    <p:sldId id="370" r:id="rId39"/>
    <p:sldId id="397" r:id="rId40"/>
    <p:sldId id="398" r:id="rId41"/>
    <p:sldId id="408" r:id="rId42"/>
    <p:sldId id="400" r:id="rId43"/>
    <p:sldId id="399" r:id="rId44"/>
    <p:sldId id="396" r:id="rId45"/>
    <p:sldId id="372" r:id="rId46"/>
    <p:sldId id="374" r:id="rId47"/>
    <p:sldId id="365" r:id="rId48"/>
    <p:sldId id="409" r:id="rId49"/>
    <p:sldId id="410" r:id="rId50"/>
    <p:sldId id="342" r:id="rId51"/>
    <p:sldId id="375" r:id="rId52"/>
    <p:sldId id="411" r:id="rId53"/>
    <p:sldId id="343" r:id="rId54"/>
    <p:sldId id="346" r:id="rId55"/>
    <p:sldId id="347" r:id="rId56"/>
    <p:sldId id="348" r:id="rId57"/>
    <p:sldId id="378" r:id="rId58"/>
    <p:sldId id="389" r:id="rId59"/>
    <p:sldId id="373" r:id="rId60"/>
    <p:sldId id="383" r:id="rId61"/>
    <p:sldId id="349" r:id="rId62"/>
    <p:sldId id="377" r:id="rId63"/>
    <p:sldId id="380" r:id="rId64"/>
    <p:sldId id="406" r:id="rId65"/>
    <p:sldId id="384" r:id="rId66"/>
  </p:sldIdLst>
  <p:sldSz cx="12188825" cy="6858000"/>
  <p:notesSz cx="7010400" cy="9296400"/>
  <p:custDataLst>
    <p:tags r:id="rId6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6F21536-0D0D-40EF-99DB-D229CA1471B0}">
          <p14:sldIdLst>
            <p14:sldId id="322"/>
            <p14:sldId id="385"/>
            <p14:sldId id="405"/>
            <p14:sldId id="390"/>
            <p14:sldId id="386"/>
            <p14:sldId id="387"/>
            <p14:sldId id="333"/>
            <p14:sldId id="334"/>
            <p14:sldId id="368"/>
            <p14:sldId id="367"/>
            <p14:sldId id="394"/>
            <p14:sldId id="323"/>
            <p14:sldId id="391"/>
            <p14:sldId id="393"/>
            <p14:sldId id="404"/>
            <p14:sldId id="359"/>
          </p14:sldIdLst>
        </p14:section>
        <p14:section name="Untitled Section" id="{DF58813E-0436-41B3-8E01-1562CCC51DD8}">
          <p14:sldIdLst>
            <p14:sldId id="392"/>
            <p14:sldId id="324"/>
            <p14:sldId id="327"/>
            <p14:sldId id="364"/>
            <p14:sldId id="328"/>
            <p14:sldId id="361"/>
            <p14:sldId id="360"/>
            <p14:sldId id="331"/>
            <p14:sldId id="338"/>
            <p14:sldId id="340"/>
            <p14:sldId id="401"/>
            <p14:sldId id="403"/>
            <p14:sldId id="341"/>
            <p14:sldId id="366"/>
            <p14:sldId id="336"/>
            <p14:sldId id="407"/>
            <p14:sldId id="395"/>
            <p14:sldId id="402"/>
            <p14:sldId id="370"/>
            <p14:sldId id="397"/>
            <p14:sldId id="398"/>
            <p14:sldId id="408"/>
            <p14:sldId id="400"/>
            <p14:sldId id="399"/>
            <p14:sldId id="396"/>
            <p14:sldId id="372"/>
            <p14:sldId id="374"/>
            <p14:sldId id="365"/>
            <p14:sldId id="409"/>
            <p14:sldId id="410"/>
            <p14:sldId id="342"/>
            <p14:sldId id="375"/>
            <p14:sldId id="411"/>
            <p14:sldId id="343"/>
            <p14:sldId id="346"/>
            <p14:sldId id="347"/>
            <p14:sldId id="348"/>
            <p14:sldId id="378"/>
            <p14:sldId id="389"/>
            <p14:sldId id="373"/>
            <p14:sldId id="383"/>
            <p14:sldId id="349"/>
            <p14:sldId id="377"/>
            <p14:sldId id="380"/>
            <p14:sldId id="406"/>
            <p14:sldId id="384"/>
          </p14:sldIdLst>
        </p14:section>
      </p14:sectionLst>
    </p:ex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61130" autoAdjust="0"/>
  </p:normalViewPr>
  <p:slideViewPr>
    <p:cSldViewPr showGuides="1">
      <p:cViewPr varScale="1">
        <p:scale>
          <a:sx n="88" d="100"/>
          <a:sy n="88" d="100"/>
        </p:scale>
        <p:origin x="77" y="998"/>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 Deol" userId="34a51b52-23ed-4213-ba02-48d536dc6800" providerId="ADAL" clId="{7CE479F3-D844-4EB5-92C8-FBAC55107330}"/>
    <pc:docChg chg="undo redo custSel modSld">
      <pc:chgData name="Raj Deol" userId="34a51b52-23ed-4213-ba02-48d536dc6800" providerId="ADAL" clId="{7CE479F3-D844-4EB5-92C8-FBAC55107330}" dt="2023-11-28T19:16:18.123" v="235" actId="12"/>
      <pc:docMkLst>
        <pc:docMk/>
      </pc:docMkLst>
      <pc:sldChg chg="addSp modSp mod">
        <pc:chgData name="Raj Deol" userId="34a51b52-23ed-4213-ba02-48d536dc6800" providerId="ADAL" clId="{7CE479F3-D844-4EB5-92C8-FBAC55107330}" dt="2023-11-28T18:22:33.149" v="93" actId="948"/>
        <pc:sldMkLst>
          <pc:docMk/>
          <pc:sldMk cId="4214489819" sldId="322"/>
        </pc:sldMkLst>
        <pc:spChg chg="mod">
          <ac:chgData name="Raj Deol" userId="34a51b52-23ed-4213-ba02-48d536dc6800" providerId="ADAL" clId="{7CE479F3-D844-4EB5-92C8-FBAC55107330}" dt="2023-11-28T18:06:28.137" v="4" actId="1076"/>
          <ac:spMkLst>
            <pc:docMk/>
            <pc:sldMk cId="4214489819" sldId="322"/>
            <ac:spMk id="2" creationId="{00000000-0000-0000-0000-000000000000}"/>
          </ac:spMkLst>
        </pc:spChg>
        <pc:spChg chg="mod">
          <ac:chgData name="Raj Deol" userId="34a51b52-23ed-4213-ba02-48d536dc6800" providerId="ADAL" clId="{7CE479F3-D844-4EB5-92C8-FBAC55107330}" dt="2023-11-28T18:06:34.363" v="7" actId="1076"/>
          <ac:spMkLst>
            <pc:docMk/>
            <pc:sldMk cId="4214489819" sldId="322"/>
            <ac:spMk id="3" creationId="{00000000-0000-0000-0000-000000000000}"/>
          </ac:spMkLst>
        </pc:spChg>
        <pc:spChg chg="mod">
          <ac:chgData name="Raj Deol" userId="34a51b52-23ed-4213-ba02-48d536dc6800" providerId="ADAL" clId="{7CE479F3-D844-4EB5-92C8-FBAC55107330}" dt="2023-11-28T18:22:33.149" v="93" actId="948"/>
          <ac:spMkLst>
            <pc:docMk/>
            <pc:sldMk cId="4214489819" sldId="322"/>
            <ac:spMk id="4" creationId="{B2E0E0BA-FF8C-4EDE-B13A-F15047242EE7}"/>
          </ac:spMkLst>
        </pc:spChg>
        <pc:spChg chg="add mod">
          <ac:chgData name="Raj Deol" userId="34a51b52-23ed-4213-ba02-48d536dc6800" providerId="ADAL" clId="{7CE479F3-D844-4EB5-92C8-FBAC55107330}" dt="2023-11-28T18:06:54.727" v="15"/>
          <ac:spMkLst>
            <pc:docMk/>
            <pc:sldMk cId="4214489819" sldId="322"/>
            <ac:spMk id="5" creationId="{D21ACC15-FD44-AD17-907F-4BA15F550262}"/>
          </ac:spMkLst>
        </pc:spChg>
        <pc:picChg chg="add mod">
          <ac:chgData name="Raj Deol" userId="34a51b52-23ed-4213-ba02-48d536dc6800" providerId="ADAL" clId="{7CE479F3-D844-4EB5-92C8-FBAC55107330}" dt="2023-11-28T18:07:13.778" v="22" actId="1076"/>
          <ac:picMkLst>
            <pc:docMk/>
            <pc:sldMk cId="4214489819" sldId="322"/>
            <ac:picMk id="7" creationId="{E156B26A-4352-A9AB-3030-407FD29DF3BD}"/>
          </ac:picMkLst>
        </pc:picChg>
      </pc:sldChg>
      <pc:sldChg chg="addSp modSp mod">
        <pc:chgData name="Raj Deol" userId="34a51b52-23ed-4213-ba02-48d536dc6800" providerId="ADAL" clId="{7CE479F3-D844-4EB5-92C8-FBAC55107330}" dt="2023-11-28T19:12:53.240" v="217" actId="12"/>
        <pc:sldMkLst>
          <pc:docMk/>
          <pc:sldMk cId="1994694413" sldId="323"/>
        </pc:sldMkLst>
        <pc:spChg chg="mod">
          <ac:chgData name="Raj Deol" userId="34a51b52-23ed-4213-ba02-48d536dc6800" providerId="ADAL" clId="{7CE479F3-D844-4EB5-92C8-FBAC55107330}" dt="2023-11-28T19:12:53.240" v="217" actId="12"/>
          <ac:spMkLst>
            <pc:docMk/>
            <pc:sldMk cId="1994694413" sldId="323"/>
            <ac:spMk id="14" creationId="{00000000-0000-0000-0000-000000000000}"/>
          </ac:spMkLst>
        </pc:spChg>
        <pc:picChg chg="add mod">
          <ac:chgData name="Raj Deol" userId="34a51b52-23ed-4213-ba02-48d536dc6800" providerId="ADAL" clId="{7CE479F3-D844-4EB5-92C8-FBAC55107330}" dt="2023-11-28T18:08:11.235" v="33"/>
          <ac:picMkLst>
            <pc:docMk/>
            <pc:sldMk cId="1994694413" sldId="323"/>
            <ac:picMk id="2" creationId="{2534253F-C67C-875B-AD9D-E385D4CF38EF}"/>
          </ac:picMkLst>
        </pc:picChg>
      </pc:sldChg>
      <pc:sldChg chg="addSp modSp">
        <pc:chgData name="Raj Deol" userId="34a51b52-23ed-4213-ba02-48d536dc6800" providerId="ADAL" clId="{7CE479F3-D844-4EB5-92C8-FBAC55107330}" dt="2023-11-28T18:08:35.850" v="39"/>
        <pc:sldMkLst>
          <pc:docMk/>
          <pc:sldMk cId="1750514203" sldId="324"/>
        </pc:sldMkLst>
        <pc:picChg chg="add mod">
          <ac:chgData name="Raj Deol" userId="34a51b52-23ed-4213-ba02-48d536dc6800" providerId="ADAL" clId="{7CE479F3-D844-4EB5-92C8-FBAC55107330}" dt="2023-11-28T18:08:35.850" v="39"/>
          <ac:picMkLst>
            <pc:docMk/>
            <pc:sldMk cId="1750514203" sldId="324"/>
            <ac:picMk id="2" creationId="{54975702-EBB4-C131-16C4-88F4C6F4161F}"/>
          </ac:picMkLst>
        </pc:picChg>
      </pc:sldChg>
      <pc:sldChg chg="addSp modSp mod">
        <pc:chgData name="Raj Deol" userId="34a51b52-23ed-4213-ba02-48d536dc6800" providerId="ADAL" clId="{7CE479F3-D844-4EB5-92C8-FBAC55107330}" dt="2023-11-28T18:27:13.376" v="132" actId="12"/>
        <pc:sldMkLst>
          <pc:docMk/>
          <pc:sldMk cId="3807520925" sldId="327"/>
        </pc:sldMkLst>
        <pc:spChg chg="mod">
          <ac:chgData name="Raj Deol" userId="34a51b52-23ed-4213-ba02-48d536dc6800" providerId="ADAL" clId="{7CE479F3-D844-4EB5-92C8-FBAC55107330}" dt="2023-11-28T18:27:08.988" v="131" actId="12"/>
          <ac:spMkLst>
            <pc:docMk/>
            <pc:sldMk cId="3807520925" sldId="327"/>
            <ac:spMk id="4" creationId="{4923C921-DE8E-49A0-9B38-A59DF7229541}"/>
          </ac:spMkLst>
        </pc:spChg>
        <pc:spChg chg="mod">
          <ac:chgData name="Raj Deol" userId="34a51b52-23ed-4213-ba02-48d536dc6800" providerId="ADAL" clId="{7CE479F3-D844-4EB5-92C8-FBAC55107330}" dt="2023-11-28T18:27:13.376" v="132" actId="12"/>
          <ac:spMkLst>
            <pc:docMk/>
            <pc:sldMk cId="3807520925" sldId="327"/>
            <ac:spMk id="6" creationId="{FA29C1F4-CF71-488D-AE5D-A3A4D8A68967}"/>
          </ac:spMkLst>
        </pc:spChg>
        <pc:picChg chg="add mod">
          <ac:chgData name="Raj Deol" userId="34a51b52-23ed-4213-ba02-48d536dc6800" providerId="ADAL" clId="{7CE479F3-D844-4EB5-92C8-FBAC55107330}" dt="2023-11-28T18:08:38.158" v="40"/>
          <ac:picMkLst>
            <pc:docMk/>
            <pc:sldMk cId="3807520925" sldId="327"/>
            <ac:picMk id="7" creationId="{EBCB11CF-012C-8550-409B-41B70BA7F5B6}"/>
          </ac:picMkLst>
        </pc:picChg>
      </pc:sldChg>
      <pc:sldChg chg="addSp modSp mod">
        <pc:chgData name="Raj Deol" userId="34a51b52-23ed-4213-ba02-48d536dc6800" providerId="ADAL" clId="{7CE479F3-D844-4EB5-92C8-FBAC55107330}" dt="2023-11-28T18:27:50.919" v="140" actId="12"/>
        <pc:sldMkLst>
          <pc:docMk/>
          <pc:sldMk cId="3641607022" sldId="328"/>
        </pc:sldMkLst>
        <pc:spChg chg="mod">
          <ac:chgData name="Raj Deol" userId="34a51b52-23ed-4213-ba02-48d536dc6800" providerId="ADAL" clId="{7CE479F3-D844-4EB5-92C8-FBAC55107330}" dt="2023-11-28T18:27:44.200" v="139" actId="1076"/>
          <ac:spMkLst>
            <pc:docMk/>
            <pc:sldMk cId="3641607022" sldId="328"/>
            <ac:spMk id="2" creationId="{39B44258-DFF6-4F8D-BDBD-422BB96C58F6}"/>
          </ac:spMkLst>
        </pc:spChg>
        <pc:spChg chg="mod">
          <ac:chgData name="Raj Deol" userId="34a51b52-23ed-4213-ba02-48d536dc6800" providerId="ADAL" clId="{7CE479F3-D844-4EB5-92C8-FBAC55107330}" dt="2023-11-28T18:27:50.919" v="140" actId="12"/>
          <ac:spMkLst>
            <pc:docMk/>
            <pc:sldMk cId="3641607022" sldId="328"/>
            <ac:spMk id="3" creationId="{D612249D-7824-4572-A080-6F386C02F4A5}"/>
          </ac:spMkLst>
        </pc:spChg>
        <pc:picChg chg="add mod">
          <ac:chgData name="Raj Deol" userId="34a51b52-23ed-4213-ba02-48d536dc6800" providerId="ADAL" clId="{7CE479F3-D844-4EB5-92C8-FBAC55107330}" dt="2023-11-28T18:08:42.652" v="42"/>
          <ac:picMkLst>
            <pc:docMk/>
            <pc:sldMk cId="3641607022" sldId="328"/>
            <ac:picMk id="4" creationId="{FDE3195A-EE82-E41C-39E3-2C2F38229B0D}"/>
          </ac:picMkLst>
        </pc:picChg>
      </pc:sldChg>
      <pc:sldChg chg="addSp modSp mod">
        <pc:chgData name="Raj Deol" userId="34a51b52-23ed-4213-ba02-48d536dc6800" providerId="ADAL" clId="{7CE479F3-D844-4EB5-92C8-FBAC55107330}" dt="2023-11-28T18:38:56.384" v="146" actId="1076"/>
        <pc:sldMkLst>
          <pc:docMk/>
          <pc:sldMk cId="1981408956" sldId="331"/>
        </pc:sldMkLst>
        <pc:spChg chg="mod">
          <ac:chgData name="Raj Deol" userId="34a51b52-23ed-4213-ba02-48d536dc6800" providerId="ADAL" clId="{7CE479F3-D844-4EB5-92C8-FBAC55107330}" dt="2023-11-28T18:38:42.579" v="145" actId="12"/>
          <ac:spMkLst>
            <pc:docMk/>
            <pc:sldMk cId="1981408956" sldId="331"/>
            <ac:spMk id="3" creationId="{2AB516C0-B549-428A-A643-9E1FF4679EA8}"/>
          </ac:spMkLst>
        </pc:spChg>
        <pc:spChg chg="mod">
          <ac:chgData name="Raj Deol" userId="34a51b52-23ed-4213-ba02-48d536dc6800" providerId="ADAL" clId="{7CE479F3-D844-4EB5-92C8-FBAC55107330}" dt="2023-11-28T18:38:56.384" v="146" actId="1076"/>
          <ac:spMkLst>
            <pc:docMk/>
            <pc:sldMk cId="1981408956" sldId="331"/>
            <ac:spMk id="4" creationId="{DE8ECC53-69F7-727D-84D2-FC58D12ED10B}"/>
          </ac:spMkLst>
        </pc:spChg>
        <pc:picChg chg="add mod">
          <ac:chgData name="Raj Deol" userId="34a51b52-23ed-4213-ba02-48d536dc6800" providerId="ADAL" clId="{7CE479F3-D844-4EB5-92C8-FBAC55107330}" dt="2023-11-28T18:09:08.054" v="47"/>
          <ac:picMkLst>
            <pc:docMk/>
            <pc:sldMk cId="1981408956" sldId="331"/>
            <ac:picMk id="5" creationId="{1FD09CE8-AA79-30F8-40B4-3DBDA1EA5C56}"/>
          </ac:picMkLst>
        </pc:picChg>
      </pc:sldChg>
      <pc:sldChg chg="addSp modSp">
        <pc:chgData name="Raj Deol" userId="34a51b52-23ed-4213-ba02-48d536dc6800" providerId="ADAL" clId="{7CE479F3-D844-4EB5-92C8-FBAC55107330}" dt="2023-11-28T18:07:57.461" v="28"/>
        <pc:sldMkLst>
          <pc:docMk/>
          <pc:sldMk cId="2473536852" sldId="333"/>
        </pc:sldMkLst>
        <pc:picChg chg="add mod">
          <ac:chgData name="Raj Deol" userId="34a51b52-23ed-4213-ba02-48d536dc6800" providerId="ADAL" clId="{7CE479F3-D844-4EB5-92C8-FBAC55107330}" dt="2023-11-28T18:07:57.461" v="28"/>
          <ac:picMkLst>
            <pc:docMk/>
            <pc:sldMk cId="2473536852" sldId="333"/>
            <ac:picMk id="4" creationId="{B83D73DE-57C9-5277-9E4B-8B03AEF6EEA6}"/>
          </ac:picMkLst>
        </pc:picChg>
      </pc:sldChg>
      <pc:sldChg chg="addSp modSp mod">
        <pc:chgData name="Raj Deol" userId="34a51b52-23ed-4213-ba02-48d536dc6800" providerId="ADAL" clId="{7CE479F3-D844-4EB5-92C8-FBAC55107330}" dt="2023-11-28T19:12:36.158" v="216" actId="12"/>
        <pc:sldMkLst>
          <pc:docMk/>
          <pc:sldMk cId="2372837019" sldId="334"/>
        </pc:sldMkLst>
        <pc:spChg chg="mod">
          <ac:chgData name="Raj Deol" userId="34a51b52-23ed-4213-ba02-48d536dc6800" providerId="ADAL" clId="{7CE479F3-D844-4EB5-92C8-FBAC55107330}" dt="2023-11-28T19:12:36.158" v="216" actId="12"/>
          <ac:spMkLst>
            <pc:docMk/>
            <pc:sldMk cId="2372837019" sldId="334"/>
            <ac:spMk id="3" creationId="{C5AD16BA-A429-4DA7-8D68-8E885C0CE296}"/>
          </ac:spMkLst>
        </pc:spChg>
        <pc:picChg chg="add mod">
          <ac:chgData name="Raj Deol" userId="34a51b52-23ed-4213-ba02-48d536dc6800" providerId="ADAL" clId="{7CE479F3-D844-4EB5-92C8-FBAC55107330}" dt="2023-11-28T18:07:59.715" v="29"/>
          <ac:picMkLst>
            <pc:docMk/>
            <pc:sldMk cId="2372837019" sldId="334"/>
            <ac:picMk id="4" creationId="{C662E15E-CCB2-1788-9F66-2495EA0609A7}"/>
          </ac:picMkLst>
        </pc:picChg>
      </pc:sldChg>
      <pc:sldChg chg="addSp modSp mod">
        <pc:chgData name="Raj Deol" userId="34a51b52-23ed-4213-ba02-48d536dc6800" providerId="ADAL" clId="{7CE479F3-D844-4EB5-92C8-FBAC55107330}" dt="2023-11-28T18:41:23.695" v="166" actId="1076"/>
        <pc:sldMkLst>
          <pc:docMk/>
          <pc:sldMk cId="162348171" sldId="336"/>
        </pc:sldMkLst>
        <pc:spChg chg="mod">
          <ac:chgData name="Raj Deol" userId="34a51b52-23ed-4213-ba02-48d536dc6800" providerId="ADAL" clId="{7CE479F3-D844-4EB5-92C8-FBAC55107330}" dt="2023-11-28T18:41:16.717" v="164" actId="1076"/>
          <ac:spMkLst>
            <pc:docMk/>
            <pc:sldMk cId="162348171" sldId="336"/>
            <ac:spMk id="2" creationId="{17C8BF07-A22F-4EE6-91BB-DB10365B0BE6}"/>
          </ac:spMkLst>
        </pc:spChg>
        <pc:spChg chg="mod">
          <ac:chgData name="Raj Deol" userId="34a51b52-23ed-4213-ba02-48d536dc6800" providerId="ADAL" clId="{7CE479F3-D844-4EB5-92C8-FBAC55107330}" dt="2023-11-28T18:41:19.243" v="165" actId="1076"/>
          <ac:spMkLst>
            <pc:docMk/>
            <pc:sldMk cId="162348171" sldId="336"/>
            <ac:spMk id="3" creationId="{4C22DDC5-C122-4D81-92FD-C4F0D475E51E}"/>
          </ac:spMkLst>
        </pc:spChg>
        <pc:spChg chg="mod">
          <ac:chgData name="Raj Deol" userId="34a51b52-23ed-4213-ba02-48d536dc6800" providerId="ADAL" clId="{7CE479F3-D844-4EB5-92C8-FBAC55107330}" dt="2023-11-28T18:41:23.695" v="166" actId="1076"/>
          <ac:spMkLst>
            <pc:docMk/>
            <pc:sldMk cId="162348171" sldId="336"/>
            <ac:spMk id="4" creationId="{BDAB0B4F-A7E6-131C-76D6-6352E08D492E}"/>
          </ac:spMkLst>
        </pc:spChg>
        <pc:picChg chg="add mod">
          <ac:chgData name="Raj Deol" userId="34a51b52-23ed-4213-ba02-48d536dc6800" providerId="ADAL" clId="{7CE479F3-D844-4EB5-92C8-FBAC55107330}" dt="2023-11-28T18:11:05.989" v="79"/>
          <ac:picMkLst>
            <pc:docMk/>
            <pc:sldMk cId="162348171" sldId="336"/>
            <ac:picMk id="5" creationId="{B2970F4F-0264-7F4D-ACCF-DCAEB897C0E0}"/>
          </ac:picMkLst>
        </pc:picChg>
      </pc:sldChg>
      <pc:sldChg chg="addSp modSp mod">
        <pc:chgData name="Raj Deol" userId="34a51b52-23ed-4213-ba02-48d536dc6800" providerId="ADAL" clId="{7CE479F3-D844-4EB5-92C8-FBAC55107330}" dt="2023-11-28T18:39:04.179" v="147" actId="1076"/>
        <pc:sldMkLst>
          <pc:docMk/>
          <pc:sldMk cId="723620851" sldId="338"/>
        </pc:sldMkLst>
        <pc:spChg chg="mod">
          <ac:chgData name="Raj Deol" userId="34a51b52-23ed-4213-ba02-48d536dc6800" providerId="ADAL" clId="{7CE479F3-D844-4EB5-92C8-FBAC55107330}" dt="2023-11-28T18:39:04.179" v="147" actId="1076"/>
          <ac:spMkLst>
            <pc:docMk/>
            <pc:sldMk cId="723620851" sldId="338"/>
            <ac:spMk id="4" creationId="{38120E0E-9FDC-0F5D-BB04-530CF84716F1}"/>
          </ac:spMkLst>
        </pc:spChg>
        <pc:picChg chg="add mod">
          <ac:chgData name="Raj Deol" userId="34a51b52-23ed-4213-ba02-48d536dc6800" providerId="ADAL" clId="{7CE479F3-D844-4EB5-92C8-FBAC55107330}" dt="2023-11-28T18:09:14.234" v="48"/>
          <ac:picMkLst>
            <pc:docMk/>
            <pc:sldMk cId="723620851" sldId="338"/>
            <ac:picMk id="5" creationId="{8EB6399F-F90B-FC9F-6E20-8862F58D0DBD}"/>
          </ac:picMkLst>
        </pc:picChg>
      </pc:sldChg>
      <pc:sldChg chg="addSp modSp mod">
        <pc:chgData name="Raj Deol" userId="34a51b52-23ed-4213-ba02-48d536dc6800" providerId="ADAL" clId="{7CE479F3-D844-4EB5-92C8-FBAC55107330}" dt="2023-11-28T18:39:27.210" v="150" actId="1076"/>
        <pc:sldMkLst>
          <pc:docMk/>
          <pc:sldMk cId="162820188" sldId="340"/>
        </pc:sldMkLst>
        <pc:spChg chg="mod">
          <ac:chgData name="Raj Deol" userId="34a51b52-23ed-4213-ba02-48d536dc6800" providerId="ADAL" clId="{7CE479F3-D844-4EB5-92C8-FBAC55107330}" dt="2023-11-28T18:39:24.204" v="149" actId="1076"/>
          <ac:spMkLst>
            <pc:docMk/>
            <pc:sldMk cId="162820188" sldId="340"/>
            <ac:spMk id="4" creationId="{5E513E37-8683-4E80-BC84-488B0BB6EE86}"/>
          </ac:spMkLst>
        </pc:spChg>
        <pc:spChg chg="mod">
          <ac:chgData name="Raj Deol" userId="34a51b52-23ed-4213-ba02-48d536dc6800" providerId="ADAL" clId="{7CE479F3-D844-4EB5-92C8-FBAC55107330}" dt="2023-11-28T18:39:27.210" v="150" actId="1076"/>
          <ac:spMkLst>
            <pc:docMk/>
            <pc:sldMk cId="162820188" sldId="340"/>
            <ac:spMk id="5" creationId="{F457A326-73D7-376F-197C-57143E792F5F}"/>
          </ac:spMkLst>
        </pc:spChg>
        <pc:picChg chg="add mod">
          <ac:chgData name="Raj Deol" userId="34a51b52-23ed-4213-ba02-48d536dc6800" providerId="ADAL" clId="{7CE479F3-D844-4EB5-92C8-FBAC55107330}" dt="2023-11-28T18:10:51.795" v="74"/>
          <ac:picMkLst>
            <pc:docMk/>
            <pc:sldMk cId="162820188" sldId="340"/>
            <ac:picMk id="6" creationId="{5344BB65-6D48-51E7-AA5F-58D71D2BC822}"/>
          </ac:picMkLst>
        </pc:picChg>
      </pc:sldChg>
      <pc:sldChg chg="addSp modSp mod">
        <pc:chgData name="Raj Deol" userId="34a51b52-23ed-4213-ba02-48d536dc6800" providerId="ADAL" clId="{7CE479F3-D844-4EB5-92C8-FBAC55107330}" dt="2023-11-28T18:40:59.897" v="161" actId="1076"/>
        <pc:sldMkLst>
          <pc:docMk/>
          <pc:sldMk cId="2000837747" sldId="341"/>
        </pc:sldMkLst>
        <pc:spChg chg="mod">
          <ac:chgData name="Raj Deol" userId="34a51b52-23ed-4213-ba02-48d536dc6800" providerId="ADAL" clId="{7CE479F3-D844-4EB5-92C8-FBAC55107330}" dt="2023-11-28T18:40:56.133" v="160" actId="1076"/>
          <ac:spMkLst>
            <pc:docMk/>
            <pc:sldMk cId="2000837747" sldId="341"/>
            <ac:spMk id="2" creationId="{ACF8BF3E-53FF-436E-A110-194DF28BB4B6}"/>
          </ac:spMkLst>
        </pc:spChg>
        <pc:spChg chg="mod">
          <ac:chgData name="Raj Deol" userId="34a51b52-23ed-4213-ba02-48d536dc6800" providerId="ADAL" clId="{7CE479F3-D844-4EB5-92C8-FBAC55107330}" dt="2023-11-28T18:40:59.897" v="161" actId="1076"/>
          <ac:spMkLst>
            <pc:docMk/>
            <pc:sldMk cId="2000837747" sldId="341"/>
            <ac:spMk id="3" creationId="{D0CE804E-4E4F-4CDE-9A52-B743069589B4}"/>
          </ac:spMkLst>
        </pc:spChg>
        <pc:picChg chg="add mod">
          <ac:chgData name="Raj Deol" userId="34a51b52-23ed-4213-ba02-48d536dc6800" providerId="ADAL" clId="{7CE479F3-D844-4EB5-92C8-FBAC55107330}" dt="2023-11-28T18:10:59.900" v="77"/>
          <ac:picMkLst>
            <pc:docMk/>
            <pc:sldMk cId="2000837747" sldId="341"/>
            <ac:picMk id="4" creationId="{88AE150D-BD7F-88C2-6B49-575AB63EC6F1}"/>
          </ac:picMkLst>
        </pc:picChg>
      </pc:sldChg>
      <pc:sldChg chg="addSp modSp mod">
        <pc:chgData name="Raj Deol" userId="34a51b52-23ed-4213-ba02-48d536dc6800" providerId="ADAL" clId="{7CE479F3-D844-4EB5-92C8-FBAC55107330}" dt="2023-11-28T18:43:24.096" v="183" actId="12"/>
        <pc:sldMkLst>
          <pc:docMk/>
          <pc:sldMk cId="2605298566" sldId="342"/>
        </pc:sldMkLst>
        <pc:spChg chg="mod">
          <ac:chgData name="Raj Deol" userId="34a51b52-23ed-4213-ba02-48d536dc6800" providerId="ADAL" clId="{7CE479F3-D844-4EB5-92C8-FBAC55107330}" dt="2023-11-28T18:43:24.096" v="183" actId="12"/>
          <ac:spMkLst>
            <pc:docMk/>
            <pc:sldMk cId="2605298566" sldId="342"/>
            <ac:spMk id="3" creationId="{CCA229C7-A958-48E2-8ECC-9B2E64CD1F19}"/>
          </ac:spMkLst>
        </pc:spChg>
        <pc:picChg chg="add mod">
          <ac:chgData name="Raj Deol" userId="34a51b52-23ed-4213-ba02-48d536dc6800" providerId="ADAL" clId="{7CE479F3-D844-4EB5-92C8-FBAC55107330}" dt="2023-11-28T18:10:37.223" v="70"/>
          <ac:picMkLst>
            <pc:docMk/>
            <pc:sldMk cId="2605298566" sldId="342"/>
            <ac:picMk id="4" creationId="{02697293-DC9A-69DD-15FA-83A4FD3A461A}"/>
          </ac:picMkLst>
        </pc:picChg>
      </pc:sldChg>
      <pc:sldChg chg="addSp modSp mod">
        <pc:chgData name="Raj Deol" userId="34a51b52-23ed-4213-ba02-48d536dc6800" providerId="ADAL" clId="{7CE479F3-D844-4EB5-92C8-FBAC55107330}" dt="2023-11-28T19:14:34.984" v="231" actId="20577"/>
        <pc:sldMkLst>
          <pc:docMk/>
          <pc:sldMk cId="47381276" sldId="343"/>
        </pc:sldMkLst>
        <pc:spChg chg="mod">
          <ac:chgData name="Raj Deol" userId="34a51b52-23ed-4213-ba02-48d536dc6800" providerId="ADAL" clId="{7CE479F3-D844-4EB5-92C8-FBAC55107330}" dt="2023-11-28T19:14:34.984" v="231" actId="20577"/>
          <ac:spMkLst>
            <pc:docMk/>
            <pc:sldMk cId="47381276" sldId="343"/>
            <ac:spMk id="3" creationId="{3E1A8B6D-83FE-4D61-BE4E-465BC7715095}"/>
          </ac:spMkLst>
        </pc:spChg>
        <pc:spChg chg="mod">
          <ac:chgData name="Raj Deol" userId="34a51b52-23ed-4213-ba02-48d536dc6800" providerId="ADAL" clId="{7CE479F3-D844-4EB5-92C8-FBAC55107330}" dt="2023-11-28T18:43:34.758" v="185" actId="1076"/>
          <ac:spMkLst>
            <pc:docMk/>
            <pc:sldMk cId="47381276" sldId="343"/>
            <ac:spMk id="6" creationId="{DB843F77-D7E1-2C2D-47DA-F96DEFA77FF1}"/>
          </ac:spMkLst>
        </pc:spChg>
        <pc:picChg chg="add mod">
          <ac:chgData name="Raj Deol" userId="34a51b52-23ed-4213-ba02-48d536dc6800" providerId="ADAL" clId="{7CE479F3-D844-4EB5-92C8-FBAC55107330}" dt="2023-11-28T18:10:29.450" v="67"/>
          <ac:picMkLst>
            <pc:docMk/>
            <pc:sldMk cId="47381276" sldId="343"/>
            <ac:picMk id="4" creationId="{3E7AE46D-A40B-F253-509E-1963D027550D}"/>
          </ac:picMkLst>
        </pc:picChg>
      </pc:sldChg>
      <pc:sldChg chg="addSp modSp">
        <pc:chgData name="Raj Deol" userId="34a51b52-23ed-4213-ba02-48d536dc6800" providerId="ADAL" clId="{7CE479F3-D844-4EB5-92C8-FBAC55107330}" dt="2023-11-28T18:10:26.618" v="66"/>
        <pc:sldMkLst>
          <pc:docMk/>
          <pc:sldMk cId="3325820416" sldId="346"/>
        </pc:sldMkLst>
        <pc:picChg chg="add mod">
          <ac:chgData name="Raj Deol" userId="34a51b52-23ed-4213-ba02-48d536dc6800" providerId="ADAL" clId="{7CE479F3-D844-4EB5-92C8-FBAC55107330}" dt="2023-11-28T18:10:26.618" v="66"/>
          <ac:picMkLst>
            <pc:docMk/>
            <pc:sldMk cId="3325820416" sldId="346"/>
            <ac:picMk id="4" creationId="{6120E4FE-41A2-E428-02FE-1CF7B19181CB}"/>
          </ac:picMkLst>
        </pc:picChg>
      </pc:sldChg>
      <pc:sldChg chg="addSp modSp mod">
        <pc:chgData name="Raj Deol" userId="34a51b52-23ed-4213-ba02-48d536dc6800" providerId="ADAL" clId="{7CE479F3-D844-4EB5-92C8-FBAC55107330}" dt="2023-11-28T19:14:44.242" v="232" actId="12"/>
        <pc:sldMkLst>
          <pc:docMk/>
          <pc:sldMk cId="3159725443" sldId="347"/>
        </pc:sldMkLst>
        <pc:spChg chg="mod">
          <ac:chgData name="Raj Deol" userId="34a51b52-23ed-4213-ba02-48d536dc6800" providerId="ADAL" clId="{7CE479F3-D844-4EB5-92C8-FBAC55107330}" dt="2023-11-28T19:14:44.242" v="232" actId="12"/>
          <ac:spMkLst>
            <pc:docMk/>
            <pc:sldMk cId="3159725443" sldId="347"/>
            <ac:spMk id="3" creationId="{D0A0B083-ABCF-4657-9C99-E5A7E3FEBC18}"/>
          </ac:spMkLst>
        </pc:spChg>
        <pc:spChg chg="mod">
          <ac:chgData name="Raj Deol" userId="34a51b52-23ed-4213-ba02-48d536dc6800" providerId="ADAL" clId="{7CE479F3-D844-4EB5-92C8-FBAC55107330}" dt="2023-11-28T18:43:56.164" v="189" actId="1076"/>
          <ac:spMkLst>
            <pc:docMk/>
            <pc:sldMk cId="3159725443" sldId="347"/>
            <ac:spMk id="4" creationId="{BB3F5531-F208-B556-1510-241D1DE9DECB}"/>
          </ac:spMkLst>
        </pc:spChg>
        <pc:picChg chg="add mod">
          <ac:chgData name="Raj Deol" userId="34a51b52-23ed-4213-ba02-48d536dc6800" providerId="ADAL" clId="{7CE479F3-D844-4EB5-92C8-FBAC55107330}" dt="2023-11-28T18:10:23.973" v="65"/>
          <ac:picMkLst>
            <pc:docMk/>
            <pc:sldMk cId="3159725443" sldId="347"/>
            <ac:picMk id="5" creationId="{9A225DB3-BBF0-7291-53C6-A387C564D432}"/>
          </ac:picMkLst>
        </pc:picChg>
      </pc:sldChg>
      <pc:sldChg chg="addSp modSp">
        <pc:chgData name="Raj Deol" userId="34a51b52-23ed-4213-ba02-48d536dc6800" providerId="ADAL" clId="{7CE479F3-D844-4EB5-92C8-FBAC55107330}" dt="2023-11-28T18:10:21.694" v="64"/>
        <pc:sldMkLst>
          <pc:docMk/>
          <pc:sldMk cId="675275224" sldId="348"/>
        </pc:sldMkLst>
        <pc:picChg chg="add mod">
          <ac:chgData name="Raj Deol" userId="34a51b52-23ed-4213-ba02-48d536dc6800" providerId="ADAL" clId="{7CE479F3-D844-4EB5-92C8-FBAC55107330}" dt="2023-11-28T18:10:21.694" v="64"/>
          <ac:picMkLst>
            <pc:docMk/>
            <pc:sldMk cId="675275224" sldId="348"/>
            <ac:picMk id="4" creationId="{1B38A829-46FB-AAAD-E6C3-32F0354871EE}"/>
          </ac:picMkLst>
        </pc:picChg>
      </pc:sldChg>
      <pc:sldChg chg="addSp modSp mod">
        <pc:chgData name="Raj Deol" userId="34a51b52-23ed-4213-ba02-48d536dc6800" providerId="ADAL" clId="{7CE479F3-D844-4EB5-92C8-FBAC55107330}" dt="2023-11-28T19:14:58.183" v="233" actId="12"/>
        <pc:sldMkLst>
          <pc:docMk/>
          <pc:sldMk cId="2352181654" sldId="349"/>
        </pc:sldMkLst>
        <pc:spChg chg="mod">
          <ac:chgData name="Raj Deol" userId="34a51b52-23ed-4213-ba02-48d536dc6800" providerId="ADAL" clId="{7CE479F3-D844-4EB5-92C8-FBAC55107330}" dt="2023-11-28T19:14:58.183" v="233" actId="12"/>
          <ac:spMkLst>
            <pc:docMk/>
            <pc:sldMk cId="2352181654" sldId="349"/>
            <ac:spMk id="3" creationId="{EB550D9F-D3F1-4E66-956C-4B971BC9BD24}"/>
          </ac:spMkLst>
        </pc:spChg>
        <pc:spChg chg="mod">
          <ac:chgData name="Raj Deol" userId="34a51b52-23ed-4213-ba02-48d536dc6800" providerId="ADAL" clId="{7CE479F3-D844-4EB5-92C8-FBAC55107330}" dt="2023-11-28T18:44:19.931" v="193" actId="1076"/>
          <ac:spMkLst>
            <pc:docMk/>
            <pc:sldMk cId="2352181654" sldId="349"/>
            <ac:spMk id="4" creationId="{344A0C81-8193-9185-B196-74B383B6C158}"/>
          </ac:spMkLst>
        </pc:spChg>
        <pc:picChg chg="add mod">
          <ac:chgData name="Raj Deol" userId="34a51b52-23ed-4213-ba02-48d536dc6800" providerId="ADAL" clId="{7CE479F3-D844-4EB5-92C8-FBAC55107330}" dt="2023-11-28T18:10:06.796" v="59"/>
          <ac:picMkLst>
            <pc:docMk/>
            <pc:sldMk cId="2352181654" sldId="349"/>
            <ac:picMk id="5" creationId="{4A7EE619-C69E-F0A8-D954-730E8F8CB4B1}"/>
          </ac:picMkLst>
        </pc:picChg>
      </pc:sldChg>
      <pc:sldChg chg="addSp modSp mod">
        <pc:chgData name="Raj Deol" userId="34a51b52-23ed-4213-ba02-48d536dc6800" providerId="ADAL" clId="{7CE479F3-D844-4EB5-92C8-FBAC55107330}" dt="2023-11-28T18:26:35.421" v="128" actId="15"/>
        <pc:sldMkLst>
          <pc:docMk/>
          <pc:sldMk cId="956925149" sldId="359"/>
        </pc:sldMkLst>
        <pc:spChg chg="mod">
          <ac:chgData name="Raj Deol" userId="34a51b52-23ed-4213-ba02-48d536dc6800" providerId="ADAL" clId="{7CE479F3-D844-4EB5-92C8-FBAC55107330}" dt="2023-11-28T18:26:35.421" v="128" actId="15"/>
          <ac:spMkLst>
            <pc:docMk/>
            <pc:sldMk cId="956925149" sldId="359"/>
            <ac:spMk id="14" creationId="{00000000-0000-0000-0000-000000000000}"/>
          </ac:spMkLst>
        </pc:spChg>
        <pc:picChg chg="add mod">
          <ac:chgData name="Raj Deol" userId="34a51b52-23ed-4213-ba02-48d536dc6800" providerId="ADAL" clId="{7CE479F3-D844-4EB5-92C8-FBAC55107330}" dt="2023-11-28T18:08:27.116" v="37"/>
          <ac:picMkLst>
            <pc:docMk/>
            <pc:sldMk cId="956925149" sldId="359"/>
            <ac:picMk id="2" creationId="{F3EF0182-DD41-C6E1-B2B2-B5428C0A89DE}"/>
          </ac:picMkLst>
        </pc:picChg>
      </pc:sldChg>
      <pc:sldChg chg="addSp modSp mod">
        <pc:chgData name="Raj Deol" userId="34a51b52-23ed-4213-ba02-48d536dc6800" providerId="ADAL" clId="{7CE479F3-D844-4EB5-92C8-FBAC55107330}" dt="2023-11-28T18:38:30.924" v="144" actId="12"/>
        <pc:sldMkLst>
          <pc:docMk/>
          <pc:sldMk cId="1855440559" sldId="360"/>
        </pc:sldMkLst>
        <pc:spChg chg="mod">
          <ac:chgData name="Raj Deol" userId="34a51b52-23ed-4213-ba02-48d536dc6800" providerId="ADAL" clId="{7CE479F3-D844-4EB5-92C8-FBAC55107330}" dt="2023-11-28T18:38:30.924" v="144" actId="12"/>
          <ac:spMkLst>
            <pc:docMk/>
            <pc:sldMk cId="1855440559" sldId="360"/>
            <ac:spMk id="3" creationId="{DFED0E3B-E25A-4ED0-BB5F-DD98F8EE44CC}"/>
          </ac:spMkLst>
        </pc:spChg>
        <pc:picChg chg="add mod">
          <ac:chgData name="Raj Deol" userId="34a51b52-23ed-4213-ba02-48d536dc6800" providerId="ADAL" clId="{7CE479F3-D844-4EB5-92C8-FBAC55107330}" dt="2023-11-28T18:08:57.625" v="45"/>
          <ac:picMkLst>
            <pc:docMk/>
            <pc:sldMk cId="1855440559" sldId="360"/>
            <ac:picMk id="4" creationId="{385D21B6-4027-2583-0C5C-42810C626194}"/>
          </ac:picMkLst>
        </pc:picChg>
      </pc:sldChg>
      <pc:sldChg chg="addSp modSp mod">
        <pc:chgData name="Raj Deol" userId="34a51b52-23ed-4213-ba02-48d536dc6800" providerId="ADAL" clId="{7CE479F3-D844-4EB5-92C8-FBAC55107330}" dt="2023-11-28T18:29:17.232" v="143" actId="1076"/>
        <pc:sldMkLst>
          <pc:docMk/>
          <pc:sldMk cId="674333782" sldId="361"/>
        </pc:sldMkLst>
        <pc:spChg chg="mod">
          <ac:chgData name="Raj Deol" userId="34a51b52-23ed-4213-ba02-48d536dc6800" providerId="ADAL" clId="{7CE479F3-D844-4EB5-92C8-FBAC55107330}" dt="2023-11-28T18:27:59.149" v="141" actId="12"/>
          <ac:spMkLst>
            <pc:docMk/>
            <pc:sldMk cId="674333782" sldId="361"/>
            <ac:spMk id="3" creationId="{6A330439-CD0A-4B7C-BFF0-28EE1554F539}"/>
          </ac:spMkLst>
        </pc:spChg>
        <pc:spChg chg="mod">
          <ac:chgData name="Raj Deol" userId="34a51b52-23ed-4213-ba02-48d536dc6800" providerId="ADAL" clId="{7CE479F3-D844-4EB5-92C8-FBAC55107330}" dt="2023-11-28T18:29:17.232" v="143" actId="1076"/>
          <ac:spMkLst>
            <pc:docMk/>
            <pc:sldMk cId="674333782" sldId="361"/>
            <ac:spMk id="6" creationId="{D76FAF13-F473-D3C0-D30A-2AB5A0731862}"/>
          </ac:spMkLst>
        </pc:spChg>
        <pc:picChg chg="add mod">
          <ac:chgData name="Raj Deol" userId="34a51b52-23ed-4213-ba02-48d536dc6800" providerId="ADAL" clId="{7CE479F3-D844-4EB5-92C8-FBAC55107330}" dt="2023-11-28T18:08:47.245" v="43"/>
          <ac:picMkLst>
            <pc:docMk/>
            <pc:sldMk cId="674333782" sldId="361"/>
            <ac:picMk id="4" creationId="{545A2277-30C0-A081-D82C-A5117754EF48}"/>
          </ac:picMkLst>
        </pc:picChg>
      </pc:sldChg>
      <pc:sldChg chg="addSp modSp mod">
        <pc:chgData name="Raj Deol" userId="34a51b52-23ed-4213-ba02-48d536dc6800" providerId="ADAL" clId="{7CE479F3-D844-4EB5-92C8-FBAC55107330}" dt="2023-11-28T18:27:19.905" v="133" actId="12"/>
        <pc:sldMkLst>
          <pc:docMk/>
          <pc:sldMk cId="3009027218" sldId="364"/>
        </pc:sldMkLst>
        <pc:spChg chg="mod">
          <ac:chgData name="Raj Deol" userId="34a51b52-23ed-4213-ba02-48d536dc6800" providerId="ADAL" clId="{7CE479F3-D844-4EB5-92C8-FBAC55107330}" dt="2023-11-28T18:27:19.905" v="133" actId="12"/>
          <ac:spMkLst>
            <pc:docMk/>
            <pc:sldMk cId="3009027218" sldId="364"/>
            <ac:spMk id="3" creationId="{E4EFBF7E-4E01-40ED-B9AA-5011585721A0}"/>
          </ac:spMkLst>
        </pc:spChg>
        <pc:picChg chg="add mod">
          <ac:chgData name="Raj Deol" userId="34a51b52-23ed-4213-ba02-48d536dc6800" providerId="ADAL" clId="{7CE479F3-D844-4EB5-92C8-FBAC55107330}" dt="2023-11-28T18:08:40.235" v="41"/>
          <ac:picMkLst>
            <pc:docMk/>
            <pc:sldMk cId="3009027218" sldId="364"/>
            <ac:picMk id="4" creationId="{959212EF-8FB2-6370-3888-A34A9D8DAC9D}"/>
          </ac:picMkLst>
        </pc:picChg>
      </pc:sldChg>
      <pc:sldChg chg="addSp modSp mod">
        <pc:chgData name="Raj Deol" userId="34a51b52-23ed-4213-ba02-48d536dc6800" providerId="ADAL" clId="{7CE479F3-D844-4EB5-92C8-FBAC55107330}" dt="2023-11-28T18:45:38.636" v="207" actId="948"/>
        <pc:sldMkLst>
          <pc:docMk/>
          <pc:sldMk cId="86779371" sldId="365"/>
        </pc:sldMkLst>
        <pc:spChg chg="mod">
          <ac:chgData name="Raj Deol" userId="34a51b52-23ed-4213-ba02-48d536dc6800" providerId="ADAL" clId="{7CE479F3-D844-4EB5-92C8-FBAC55107330}" dt="2023-11-28T18:45:38.636" v="207" actId="948"/>
          <ac:spMkLst>
            <pc:docMk/>
            <pc:sldMk cId="86779371" sldId="365"/>
            <ac:spMk id="3" creationId="{C5AD16BA-A429-4DA7-8D68-8E885C0CE296}"/>
          </ac:spMkLst>
        </pc:spChg>
        <pc:picChg chg="add mod">
          <ac:chgData name="Raj Deol" userId="34a51b52-23ed-4213-ba02-48d536dc6800" providerId="ADAL" clId="{7CE479F3-D844-4EB5-92C8-FBAC55107330}" dt="2023-11-28T18:10:46.341" v="73"/>
          <ac:picMkLst>
            <pc:docMk/>
            <pc:sldMk cId="86779371" sldId="365"/>
            <ac:picMk id="4" creationId="{41172007-BD34-BF2D-F394-71F4C2055B70}"/>
          </ac:picMkLst>
        </pc:picChg>
      </pc:sldChg>
      <pc:sldChg chg="addSp modSp mod">
        <pc:chgData name="Raj Deol" userId="34a51b52-23ed-4213-ba02-48d536dc6800" providerId="ADAL" clId="{7CE479F3-D844-4EB5-92C8-FBAC55107330}" dt="2023-11-28T18:41:06.892" v="162" actId="12"/>
        <pc:sldMkLst>
          <pc:docMk/>
          <pc:sldMk cId="1540676877" sldId="366"/>
        </pc:sldMkLst>
        <pc:spChg chg="mod">
          <ac:chgData name="Raj Deol" userId="34a51b52-23ed-4213-ba02-48d536dc6800" providerId="ADAL" clId="{7CE479F3-D844-4EB5-92C8-FBAC55107330}" dt="2023-11-28T18:41:06.892" v="162" actId="12"/>
          <ac:spMkLst>
            <pc:docMk/>
            <pc:sldMk cId="1540676877" sldId="366"/>
            <ac:spMk id="3" creationId="{C5AD16BA-A429-4DA7-8D68-8E885C0CE296}"/>
          </ac:spMkLst>
        </pc:spChg>
        <pc:picChg chg="add mod">
          <ac:chgData name="Raj Deol" userId="34a51b52-23ed-4213-ba02-48d536dc6800" providerId="ADAL" clId="{7CE479F3-D844-4EB5-92C8-FBAC55107330}" dt="2023-11-28T18:11:03.639" v="78"/>
          <ac:picMkLst>
            <pc:docMk/>
            <pc:sldMk cId="1540676877" sldId="366"/>
            <ac:picMk id="4" creationId="{CD13B94C-AF64-EBB9-5505-674BD7519E87}"/>
          </ac:picMkLst>
        </pc:picChg>
      </pc:sldChg>
      <pc:sldChg chg="addSp modSp">
        <pc:chgData name="Raj Deol" userId="34a51b52-23ed-4213-ba02-48d536dc6800" providerId="ADAL" clId="{7CE479F3-D844-4EB5-92C8-FBAC55107330}" dt="2023-11-28T18:08:05.463" v="31"/>
        <pc:sldMkLst>
          <pc:docMk/>
          <pc:sldMk cId="3192964670" sldId="367"/>
        </pc:sldMkLst>
        <pc:picChg chg="add mod">
          <ac:chgData name="Raj Deol" userId="34a51b52-23ed-4213-ba02-48d536dc6800" providerId="ADAL" clId="{7CE479F3-D844-4EB5-92C8-FBAC55107330}" dt="2023-11-28T18:08:05.463" v="31"/>
          <ac:picMkLst>
            <pc:docMk/>
            <pc:sldMk cId="3192964670" sldId="367"/>
            <ac:picMk id="4" creationId="{E48AC443-00FF-617C-7C85-4F1F0667C903}"/>
          </ac:picMkLst>
        </pc:picChg>
      </pc:sldChg>
      <pc:sldChg chg="addSp modSp mod">
        <pc:chgData name="Raj Deol" userId="34a51b52-23ed-4213-ba02-48d536dc6800" providerId="ADAL" clId="{7CE479F3-D844-4EB5-92C8-FBAC55107330}" dt="2023-11-28T18:24:44.447" v="107" actId="12"/>
        <pc:sldMkLst>
          <pc:docMk/>
          <pc:sldMk cId="72715311" sldId="368"/>
        </pc:sldMkLst>
        <pc:spChg chg="mod">
          <ac:chgData name="Raj Deol" userId="34a51b52-23ed-4213-ba02-48d536dc6800" providerId="ADAL" clId="{7CE479F3-D844-4EB5-92C8-FBAC55107330}" dt="2023-11-28T18:24:44.447" v="107" actId="12"/>
          <ac:spMkLst>
            <pc:docMk/>
            <pc:sldMk cId="72715311" sldId="368"/>
            <ac:spMk id="3" creationId="{C5AD16BA-A429-4DA7-8D68-8E885C0CE296}"/>
          </ac:spMkLst>
        </pc:spChg>
        <pc:picChg chg="add mod">
          <ac:chgData name="Raj Deol" userId="34a51b52-23ed-4213-ba02-48d536dc6800" providerId="ADAL" clId="{7CE479F3-D844-4EB5-92C8-FBAC55107330}" dt="2023-11-28T18:08:02.527" v="30"/>
          <ac:picMkLst>
            <pc:docMk/>
            <pc:sldMk cId="72715311" sldId="368"/>
            <ac:picMk id="4" creationId="{4C6B5217-14EA-B723-93BB-9683E945406F}"/>
          </ac:picMkLst>
        </pc:picChg>
      </pc:sldChg>
      <pc:sldChg chg="addSp modSp mod">
        <pc:chgData name="Raj Deol" userId="34a51b52-23ed-4213-ba02-48d536dc6800" providerId="ADAL" clId="{7CE479F3-D844-4EB5-92C8-FBAC55107330}" dt="2023-11-28T18:41:53.566" v="170" actId="1076"/>
        <pc:sldMkLst>
          <pc:docMk/>
          <pc:sldMk cId="60532664" sldId="370"/>
        </pc:sldMkLst>
        <pc:spChg chg="mod">
          <ac:chgData name="Raj Deol" userId="34a51b52-23ed-4213-ba02-48d536dc6800" providerId="ADAL" clId="{7CE479F3-D844-4EB5-92C8-FBAC55107330}" dt="2023-11-28T18:41:49.814" v="169" actId="1076"/>
          <ac:spMkLst>
            <pc:docMk/>
            <pc:sldMk cId="60532664" sldId="370"/>
            <ac:spMk id="2" creationId="{C908D443-4B95-4D97-BC07-830449B3D907}"/>
          </ac:spMkLst>
        </pc:spChg>
        <pc:spChg chg="mod">
          <ac:chgData name="Raj Deol" userId="34a51b52-23ed-4213-ba02-48d536dc6800" providerId="ADAL" clId="{7CE479F3-D844-4EB5-92C8-FBAC55107330}" dt="2023-11-28T18:41:53.566" v="170" actId="1076"/>
          <ac:spMkLst>
            <pc:docMk/>
            <pc:sldMk cId="60532664" sldId="370"/>
            <ac:spMk id="3" creationId="{C5AD16BA-A429-4DA7-8D68-8E885C0CE296}"/>
          </ac:spMkLst>
        </pc:spChg>
        <pc:picChg chg="add mod">
          <ac:chgData name="Raj Deol" userId="34a51b52-23ed-4213-ba02-48d536dc6800" providerId="ADAL" clId="{7CE479F3-D844-4EB5-92C8-FBAC55107330}" dt="2023-11-28T18:11:17.265" v="83"/>
          <ac:picMkLst>
            <pc:docMk/>
            <pc:sldMk cId="60532664" sldId="370"/>
            <ac:picMk id="4" creationId="{21BBED10-F4B7-EF2F-5945-81FEBCE823ED}"/>
          </ac:picMkLst>
        </pc:picChg>
      </pc:sldChg>
      <pc:sldChg chg="addSp modSp mod">
        <pc:chgData name="Raj Deol" userId="34a51b52-23ed-4213-ba02-48d536dc6800" providerId="ADAL" clId="{7CE479F3-D844-4EB5-92C8-FBAC55107330}" dt="2023-11-28T18:42:53.786" v="179" actId="12"/>
        <pc:sldMkLst>
          <pc:docMk/>
          <pc:sldMk cId="2215205126" sldId="372"/>
        </pc:sldMkLst>
        <pc:spChg chg="mod">
          <ac:chgData name="Raj Deol" userId="34a51b52-23ed-4213-ba02-48d536dc6800" providerId="ADAL" clId="{7CE479F3-D844-4EB5-92C8-FBAC55107330}" dt="2023-11-28T18:42:53.786" v="179" actId="12"/>
          <ac:spMkLst>
            <pc:docMk/>
            <pc:sldMk cId="2215205126" sldId="372"/>
            <ac:spMk id="3" creationId="{C5AD16BA-A429-4DA7-8D68-8E885C0CE296}"/>
          </ac:spMkLst>
        </pc:spChg>
        <pc:picChg chg="add mod">
          <ac:chgData name="Raj Deol" userId="34a51b52-23ed-4213-ba02-48d536dc6800" providerId="ADAL" clId="{7CE479F3-D844-4EB5-92C8-FBAC55107330}" dt="2023-11-28T18:11:39.242" v="90"/>
          <ac:picMkLst>
            <pc:docMk/>
            <pc:sldMk cId="2215205126" sldId="372"/>
            <ac:picMk id="4" creationId="{A003E573-C82C-6933-3D4D-6E288DA51EF3}"/>
          </ac:picMkLst>
        </pc:picChg>
      </pc:sldChg>
      <pc:sldChg chg="addSp modSp">
        <pc:chgData name="Raj Deol" userId="34a51b52-23ed-4213-ba02-48d536dc6800" providerId="ADAL" clId="{7CE479F3-D844-4EB5-92C8-FBAC55107330}" dt="2023-11-28T18:10:13.714" v="61"/>
        <pc:sldMkLst>
          <pc:docMk/>
          <pc:sldMk cId="4065301791" sldId="373"/>
        </pc:sldMkLst>
        <pc:picChg chg="add mod">
          <ac:chgData name="Raj Deol" userId="34a51b52-23ed-4213-ba02-48d536dc6800" providerId="ADAL" clId="{7CE479F3-D844-4EB5-92C8-FBAC55107330}" dt="2023-11-28T18:10:13.714" v="61"/>
          <ac:picMkLst>
            <pc:docMk/>
            <pc:sldMk cId="4065301791" sldId="373"/>
            <ac:picMk id="4" creationId="{C8ABFCF5-B6B4-5EE7-9C73-34A1A42C44BD}"/>
          </ac:picMkLst>
        </pc:picChg>
      </pc:sldChg>
      <pc:sldChg chg="addSp modSp mod">
        <pc:chgData name="Raj Deol" userId="34a51b52-23ed-4213-ba02-48d536dc6800" providerId="ADAL" clId="{7CE479F3-D844-4EB5-92C8-FBAC55107330}" dt="2023-11-28T19:14:06.570" v="223" actId="12"/>
        <pc:sldMkLst>
          <pc:docMk/>
          <pc:sldMk cId="78274795" sldId="374"/>
        </pc:sldMkLst>
        <pc:spChg chg="mod">
          <ac:chgData name="Raj Deol" userId="34a51b52-23ed-4213-ba02-48d536dc6800" providerId="ADAL" clId="{7CE479F3-D844-4EB5-92C8-FBAC55107330}" dt="2023-11-28T19:14:06.570" v="223" actId="12"/>
          <ac:spMkLst>
            <pc:docMk/>
            <pc:sldMk cId="78274795" sldId="374"/>
            <ac:spMk id="3" creationId="{D0CE804E-4E4F-4CDE-9A52-B743069589B4}"/>
          </ac:spMkLst>
        </pc:spChg>
        <pc:spChg chg="mod">
          <ac:chgData name="Raj Deol" userId="34a51b52-23ed-4213-ba02-48d536dc6800" providerId="ADAL" clId="{7CE479F3-D844-4EB5-92C8-FBAC55107330}" dt="2023-11-28T18:43:02.901" v="181" actId="1076"/>
          <ac:spMkLst>
            <pc:docMk/>
            <pc:sldMk cId="78274795" sldId="374"/>
            <ac:spMk id="4" creationId="{0DDDEBA8-4F31-7AD7-863D-4606D12ACC36}"/>
          </ac:spMkLst>
        </pc:spChg>
        <pc:picChg chg="add mod">
          <ac:chgData name="Raj Deol" userId="34a51b52-23ed-4213-ba02-48d536dc6800" providerId="ADAL" clId="{7CE479F3-D844-4EB5-92C8-FBAC55107330}" dt="2023-11-28T18:11:41.500" v="91"/>
          <ac:picMkLst>
            <pc:docMk/>
            <pc:sldMk cId="78274795" sldId="374"/>
            <ac:picMk id="5" creationId="{18026FE5-143D-FEAF-5DD3-AB5ED3DBB65E}"/>
          </ac:picMkLst>
        </pc:picChg>
      </pc:sldChg>
      <pc:sldChg chg="addSp modSp mod">
        <pc:chgData name="Raj Deol" userId="34a51b52-23ed-4213-ba02-48d536dc6800" providerId="ADAL" clId="{7CE479F3-D844-4EB5-92C8-FBAC55107330}" dt="2023-11-28T18:43:28.197" v="184" actId="1076"/>
        <pc:sldMkLst>
          <pc:docMk/>
          <pc:sldMk cId="909093283" sldId="375"/>
        </pc:sldMkLst>
        <pc:spChg chg="mod">
          <ac:chgData name="Raj Deol" userId="34a51b52-23ed-4213-ba02-48d536dc6800" providerId="ADAL" clId="{7CE479F3-D844-4EB5-92C8-FBAC55107330}" dt="2023-11-28T18:43:28.197" v="184" actId="1076"/>
          <ac:spMkLst>
            <pc:docMk/>
            <pc:sldMk cId="909093283" sldId="375"/>
            <ac:spMk id="4" creationId="{C7EB44D1-3575-9358-EF2D-53098DAE6AA8}"/>
          </ac:spMkLst>
        </pc:spChg>
        <pc:picChg chg="add mod">
          <ac:chgData name="Raj Deol" userId="34a51b52-23ed-4213-ba02-48d536dc6800" providerId="ADAL" clId="{7CE479F3-D844-4EB5-92C8-FBAC55107330}" dt="2023-11-28T18:10:34.715" v="69"/>
          <ac:picMkLst>
            <pc:docMk/>
            <pc:sldMk cId="909093283" sldId="375"/>
            <ac:picMk id="5" creationId="{C195CC37-CFFE-5A66-D8A2-F51DBF2E04DD}"/>
          </ac:picMkLst>
        </pc:picChg>
      </pc:sldChg>
      <pc:sldChg chg="addSp modSp mod">
        <pc:chgData name="Raj Deol" userId="34a51b52-23ed-4213-ba02-48d536dc6800" providerId="ADAL" clId="{7CE479F3-D844-4EB5-92C8-FBAC55107330}" dt="2023-11-28T18:44:27.163" v="194" actId="12"/>
        <pc:sldMkLst>
          <pc:docMk/>
          <pc:sldMk cId="1411296333" sldId="377"/>
        </pc:sldMkLst>
        <pc:spChg chg="mod">
          <ac:chgData name="Raj Deol" userId="34a51b52-23ed-4213-ba02-48d536dc6800" providerId="ADAL" clId="{7CE479F3-D844-4EB5-92C8-FBAC55107330}" dt="2023-11-28T18:44:27.163" v="194" actId="12"/>
          <ac:spMkLst>
            <pc:docMk/>
            <pc:sldMk cId="1411296333" sldId="377"/>
            <ac:spMk id="3" creationId="{DBE16747-7766-4015-88D4-DE3BFE5F87EF}"/>
          </ac:spMkLst>
        </pc:spChg>
        <pc:picChg chg="add mod">
          <ac:chgData name="Raj Deol" userId="34a51b52-23ed-4213-ba02-48d536dc6800" providerId="ADAL" clId="{7CE479F3-D844-4EB5-92C8-FBAC55107330}" dt="2023-11-28T18:10:04.296" v="58"/>
          <ac:picMkLst>
            <pc:docMk/>
            <pc:sldMk cId="1411296333" sldId="377"/>
            <ac:picMk id="4" creationId="{C5FD00C1-EE00-FAB7-D367-D65B7B90764C}"/>
          </ac:picMkLst>
        </pc:picChg>
      </pc:sldChg>
      <pc:sldChg chg="addSp modSp mod">
        <pc:chgData name="Raj Deol" userId="34a51b52-23ed-4213-ba02-48d536dc6800" providerId="ADAL" clId="{7CE479F3-D844-4EB5-92C8-FBAC55107330}" dt="2023-11-28T18:44:05.998" v="190" actId="12"/>
        <pc:sldMkLst>
          <pc:docMk/>
          <pc:sldMk cId="1525964329" sldId="378"/>
        </pc:sldMkLst>
        <pc:spChg chg="mod">
          <ac:chgData name="Raj Deol" userId="34a51b52-23ed-4213-ba02-48d536dc6800" providerId="ADAL" clId="{7CE479F3-D844-4EB5-92C8-FBAC55107330}" dt="2023-11-28T18:44:05.998" v="190" actId="12"/>
          <ac:spMkLst>
            <pc:docMk/>
            <pc:sldMk cId="1525964329" sldId="378"/>
            <ac:spMk id="3" creationId="{DBE16747-7766-4015-88D4-DE3BFE5F87EF}"/>
          </ac:spMkLst>
        </pc:spChg>
        <pc:picChg chg="add mod">
          <ac:chgData name="Raj Deol" userId="34a51b52-23ed-4213-ba02-48d536dc6800" providerId="ADAL" clId="{7CE479F3-D844-4EB5-92C8-FBAC55107330}" dt="2023-11-28T18:10:19.755" v="63"/>
          <ac:picMkLst>
            <pc:docMk/>
            <pc:sldMk cId="1525964329" sldId="378"/>
            <ac:picMk id="4" creationId="{703B6787-0783-333F-C714-0AB07ED121F4}"/>
          </ac:picMkLst>
        </pc:picChg>
      </pc:sldChg>
      <pc:sldChg chg="addSp modSp mod">
        <pc:chgData name="Raj Deol" userId="34a51b52-23ed-4213-ba02-48d536dc6800" providerId="ADAL" clId="{7CE479F3-D844-4EB5-92C8-FBAC55107330}" dt="2023-11-28T18:44:34.777" v="195" actId="12"/>
        <pc:sldMkLst>
          <pc:docMk/>
          <pc:sldMk cId="3392639339" sldId="380"/>
        </pc:sldMkLst>
        <pc:spChg chg="mod">
          <ac:chgData name="Raj Deol" userId="34a51b52-23ed-4213-ba02-48d536dc6800" providerId="ADAL" clId="{7CE479F3-D844-4EB5-92C8-FBAC55107330}" dt="2023-11-28T18:44:34.777" v="195" actId="12"/>
          <ac:spMkLst>
            <pc:docMk/>
            <pc:sldMk cId="3392639339" sldId="380"/>
            <ac:spMk id="3" creationId="{DBE16747-7766-4015-88D4-DE3BFE5F87EF}"/>
          </ac:spMkLst>
        </pc:spChg>
        <pc:picChg chg="add mod">
          <ac:chgData name="Raj Deol" userId="34a51b52-23ed-4213-ba02-48d536dc6800" providerId="ADAL" clId="{7CE479F3-D844-4EB5-92C8-FBAC55107330}" dt="2023-11-28T18:10:02.470" v="57"/>
          <ac:picMkLst>
            <pc:docMk/>
            <pc:sldMk cId="3392639339" sldId="380"/>
            <ac:picMk id="4" creationId="{413D1C96-6320-34B1-90EB-34751A2FDCA5}"/>
          </ac:picMkLst>
        </pc:picChg>
      </pc:sldChg>
      <pc:sldChg chg="addSp modSp mod">
        <pc:chgData name="Raj Deol" userId="34a51b52-23ed-4213-ba02-48d536dc6800" providerId="ADAL" clId="{7CE479F3-D844-4EB5-92C8-FBAC55107330}" dt="2023-11-28T18:44:14.708" v="192" actId="1076"/>
        <pc:sldMkLst>
          <pc:docMk/>
          <pc:sldMk cId="2225839933" sldId="383"/>
        </pc:sldMkLst>
        <pc:spChg chg="mod">
          <ac:chgData name="Raj Deol" userId="34a51b52-23ed-4213-ba02-48d536dc6800" providerId="ADAL" clId="{7CE479F3-D844-4EB5-92C8-FBAC55107330}" dt="2023-11-28T18:44:14.708" v="192" actId="1076"/>
          <ac:spMkLst>
            <pc:docMk/>
            <pc:sldMk cId="2225839933" sldId="383"/>
            <ac:spMk id="4" creationId="{1DB2F71A-54A1-D529-5771-DE4AD8E642FE}"/>
          </ac:spMkLst>
        </pc:spChg>
        <pc:picChg chg="add mod">
          <ac:chgData name="Raj Deol" userId="34a51b52-23ed-4213-ba02-48d536dc6800" providerId="ADAL" clId="{7CE479F3-D844-4EB5-92C8-FBAC55107330}" dt="2023-11-28T18:10:11.005" v="60"/>
          <ac:picMkLst>
            <pc:docMk/>
            <pc:sldMk cId="2225839933" sldId="383"/>
            <ac:picMk id="5" creationId="{8E78BC57-FACD-A5B0-E829-153F6C02FF09}"/>
          </ac:picMkLst>
        </pc:picChg>
      </pc:sldChg>
      <pc:sldChg chg="addSp modSp mod">
        <pc:chgData name="Raj Deol" userId="34a51b52-23ed-4213-ba02-48d536dc6800" providerId="ADAL" clId="{7CE479F3-D844-4EB5-92C8-FBAC55107330}" dt="2023-11-28T18:45:09.738" v="204" actId="1076"/>
        <pc:sldMkLst>
          <pc:docMk/>
          <pc:sldMk cId="1287310373" sldId="384"/>
        </pc:sldMkLst>
        <pc:spChg chg="mod">
          <ac:chgData name="Raj Deol" userId="34a51b52-23ed-4213-ba02-48d536dc6800" providerId="ADAL" clId="{7CE479F3-D844-4EB5-92C8-FBAC55107330}" dt="2023-11-28T18:45:06.766" v="203" actId="1076"/>
          <ac:spMkLst>
            <pc:docMk/>
            <pc:sldMk cId="1287310373" sldId="384"/>
            <ac:spMk id="2" creationId="{88C0B84F-B3C5-408F-A520-9DA614714A4B}"/>
          </ac:spMkLst>
        </pc:spChg>
        <pc:spChg chg="mod">
          <ac:chgData name="Raj Deol" userId="34a51b52-23ed-4213-ba02-48d536dc6800" providerId="ADAL" clId="{7CE479F3-D844-4EB5-92C8-FBAC55107330}" dt="2023-11-28T18:45:09.738" v="204" actId="1076"/>
          <ac:spMkLst>
            <pc:docMk/>
            <pc:sldMk cId="1287310373" sldId="384"/>
            <ac:spMk id="3" creationId="{3BED5561-F253-482D-A142-EB5FBF096686}"/>
          </ac:spMkLst>
        </pc:spChg>
        <pc:picChg chg="add mod">
          <ac:chgData name="Raj Deol" userId="34a51b52-23ed-4213-ba02-48d536dc6800" providerId="ADAL" clId="{7CE479F3-D844-4EB5-92C8-FBAC55107330}" dt="2023-11-28T18:09:33.401" v="49"/>
          <ac:picMkLst>
            <pc:docMk/>
            <pc:sldMk cId="1287310373" sldId="384"/>
            <ac:picMk id="4" creationId="{40A83D56-48D3-A381-6614-72D4FC2FBDD1}"/>
          </ac:picMkLst>
        </pc:picChg>
      </pc:sldChg>
      <pc:sldChg chg="addSp modSp mod">
        <pc:chgData name="Raj Deol" userId="34a51b52-23ed-4213-ba02-48d536dc6800" providerId="ADAL" clId="{7CE479F3-D844-4EB5-92C8-FBAC55107330}" dt="2023-11-28T18:22:46.885" v="95" actId="403"/>
        <pc:sldMkLst>
          <pc:docMk/>
          <pc:sldMk cId="1202386273" sldId="385"/>
        </pc:sldMkLst>
        <pc:spChg chg="mod">
          <ac:chgData name="Raj Deol" userId="34a51b52-23ed-4213-ba02-48d536dc6800" providerId="ADAL" clId="{7CE479F3-D844-4EB5-92C8-FBAC55107330}" dt="2023-11-28T18:22:46.885" v="95" actId="403"/>
          <ac:spMkLst>
            <pc:docMk/>
            <pc:sldMk cId="1202386273" sldId="385"/>
            <ac:spMk id="3" creationId="{BC078F14-3FAA-44C8-BC4C-78FD809F9FDD}"/>
          </ac:spMkLst>
        </pc:spChg>
        <pc:picChg chg="add mod">
          <ac:chgData name="Raj Deol" userId="34a51b52-23ed-4213-ba02-48d536dc6800" providerId="ADAL" clId="{7CE479F3-D844-4EB5-92C8-FBAC55107330}" dt="2023-11-28T18:07:22.328" v="23"/>
          <ac:picMkLst>
            <pc:docMk/>
            <pc:sldMk cId="1202386273" sldId="385"/>
            <ac:picMk id="4" creationId="{26484A22-34CC-9AE4-2956-4D3A83B737D2}"/>
          </ac:picMkLst>
        </pc:picChg>
      </pc:sldChg>
      <pc:sldChg chg="addSp modSp mod">
        <pc:chgData name="Raj Deol" userId="34a51b52-23ed-4213-ba02-48d536dc6800" providerId="ADAL" clId="{7CE479F3-D844-4EB5-92C8-FBAC55107330}" dt="2023-11-28T19:12:21.251" v="214" actId="12"/>
        <pc:sldMkLst>
          <pc:docMk/>
          <pc:sldMk cId="2727044727" sldId="386"/>
        </pc:sldMkLst>
        <pc:spChg chg="mod">
          <ac:chgData name="Raj Deol" userId="34a51b52-23ed-4213-ba02-48d536dc6800" providerId="ADAL" clId="{7CE479F3-D844-4EB5-92C8-FBAC55107330}" dt="2023-11-28T19:12:21.251" v="214" actId="12"/>
          <ac:spMkLst>
            <pc:docMk/>
            <pc:sldMk cId="2727044727" sldId="386"/>
            <ac:spMk id="3" creationId="{97359ECC-4F34-4BD0-BF98-78A2A1585B54}"/>
          </ac:spMkLst>
        </pc:spChg>
        <pc:picChg chg="add mod">
          <ac:chgData name="Raj Deol" userId="34a51b52-23ed-4213-ba02-48d536dc6800" providerId="ADAL" clId="{7CE479F3-D844-4EB5-92C8-FBAC55107330}" dt="2023-11-28T18:07:47.585" v="26"/>
          <ac:picMkLst>
            <pc:docMk/>
            <pc:sldMk cId="2727044727" sldId="386"/>
            <ac:picMk id="4" creationId="{3393D305-549C-073D-2DA8-D3699B7C30CE}"/>
          </ac:picMkLst>
        </pc:picChg>
      </pc:sldChg>
      <pc:sldChg chg="addSp modSp mod">
        <pc:chgData name="Raj Deol" userId="34a51b52-23ed-4213-ba02-48d536dc6800" providerId="ADAL" clId="{7CE479F3-D844-4EB5-92C8-FBAC55107330}" dt="2023-11-28T18:24:23.474" v="104" actId="12"/>
        <pc:sldMkLst>
          <pc:docMk/>
          <pc:sldMk cId="590163994" sldId="387"/>
        </pc:sldMkLst>
        <pc:spChg chg="mod">
          <ac:chgData name="Raj Deol" userId="34a51b52-23ed-4213-ba02-48d536dc6800" providerId="ADAL" clId="{7CE479F3-D844-4EB5-92C8-FBAC55107330}" dt="2023-11-28T18:24:23.474" v="104" actId="12"/>
          <ac:spMkLst>
            <pc:docMk/>
            <pc:sldMk cId="590163994" sldId="387"/>
            <ac:spMk id="3" creationId="{97359ECC-4F34-4BD0-BF98-78A2A1585B54}"/>
          </ac:spMkLst>
        </pc:spChg>
        <pc:picChg chg="add mod">
          <ac:chgData name="Raj Deol" userId="34a51b52-23ed-4213-ba02-48d536dc6800" providerId="ADAL" clId="{7CE479F3-D844-4EB5-92C8-FBAC55107330}" dt="2023-11-28T18:07:50.385" v="27"/>
          <ac:picMkLst>
            <pc:docMk/>
            <pc:sldMk cId="590163994" sldId="387"/>
            <ac:picMk id="4" creationId="{BD11F050-EA8B-E7C1-4D03-F8423AA0B946}"/>
          </ac:picMkLst>
        </pc:picChg>
      </pc:sldChg>
      <pc:sldChg chg="addSp modSp mod">
        <pc:chgData name="Raj Deol" userId="34a51b52-23ed-4213-ba02-48d536dc6800" providerId="ADAL" clId="{7CE479F3-D844-4EB5-92C8-FBAC55107330}" dt="2023-11-28T18:44:09.966" v="191" actId="12"/>
        <pc:sldMkLst>
          <pc:docMk/>
          <pc:sldMk cId="407311245" sldId="389"/>
        </pc:sldMkLst>
        <pc:spChg chg="mod">
          <ac:chgData name="Raj Deol" userId="34a51b52-23ed-4213-ba02-48d536dc6800" providerId="ADAL" clId="{7CE479F3-D844-4EB5-92C8-FBAC55107330}" dt="2023-11-28T18:44:09.966" v="191" actId="12"/>
          <ac:spMkLst>
            <pc:docMk/>
            <pc:sldMk cId="407311245" sldId="389"/>
            <ac:spMk id="3" creationId="{C5AD16BA-A429-4DA7-8D68-8E885C0CE296}"/>
          </ac:spMkLst>
        </pc:spChg>
        <pc:picChg chg="add mod">
          <ac:chgData name="Raj Deol" userId="34a51b52-23ed-4213-ba02-48d536dc6800" providerId="ADAL" clId="{7CE479F3-D844-4EB5-92C8-FBAC55107330}" dt="2023-11-28T18:10:15.694" v="62"/>
          <ac:picMkLst>
            <pc:docMk/>
            <pc:sldMk cId="407311245" sldId="389"/>
            <ac:picMk id="4" creationId="{BCFCBD7C-C406-36FF-79B5-35D1AE8C76FA}"/>
          </ac:picMkLst>
        </pc:picChg>
      </pc:sldChg>
      <pc:sldChg chg="addSp modSp">
        <pc:chgData name="Raj Deol" userId="34a51b52-23ed-4213-ba02-48d536dc6800" providerId="ADAL" clId="{7CE479F3-D844-4EB5-92C8-FBAC55107330}" dt="2023-11-28T18:07:45.041" v="25"/>
        <pc:sldMkLst>
          <pc:docMk/>
          <pc:sldMk cId="3855735636" sldId="390"/>
        </pc:sldMkLst>
        <pc:picChg chg="add mod">
          <ac:chgData name="Raj Deol" userId="34a51b52-23ed-4213-ba02-48d536dc6800" providerId="ADAL" clId="{7CE479F3-D844-4EB5-92C8-FBAC55107330}" dt="2023-11-28T18:07:45.041" v="25"/>
          <ac:picMkLst>
            <pc:docMk/>
            <pc:sldMk cId="3855735636" sldId="390"/>
            <ac:picMk id="4" creationId="{68E40207-5F93-5E58-4CC1-F29AD01F788E}"/>
          </ac:picMkLst>
        </pc:picChg>
      </pc:sldChg>
      <pc:sldChg chg="addSp modSp">
        <pc:chgData name="Raj Deol" userId="34a51b52-23ed-4213-ba02-48d536dc6800" providerId="ADAL" clId="{7CE479F3-D844-4EB5-92C8-FBAC55107330}" dt="2023-11-28T18:08:13.935" v="34"/>
        <pc:sldMkLst>
          <pc:docMk/>
          <pc:sldMk cId="617398867" sldId="391"/>
        </pc:sldMkLst>
        <pc:picChg chg="add mod">
          <ac:chgData name="Raj Deol" userId="34a51b52-23ed-4213-ba02-48d536dc6800" providerId="ADAL" clId="{7CE479F3-D844-4EB5-92C8-FBAC55107330}" dt="2023-11-28T18:08:13.935" v="34"/>
          <ac:picMkLst>
            <pc:docMk/>
            <pc:sldMk cId="617398867" sldId="391"/>
            <ac:picMk id="2" creationId="{F5E433B0-6B1D-BD7D-9A27-D6EC9154AE03}"/>
          </ac:picMkLst>
        </pc:picChg>
      </pc:sldChg>
      <pc:sldChg chg="addSp modSp mod">
        <pc:chgData name="Raj Deol" userId="34a51b52-23ed-4213-ba02-48d536dc6800" providerId="ADAL" clId="{7CE479F3-D844-4EB5-92C8-FBAC55107330}" dt="2023-11-28T18:26:56.677" v="130" actId="255"/>
        <pc:sldMkLst>
          <pc:docMk/>
          <pc:sldMk cId="2276878952" sldId="392"/>
        </pc:sldMkLst>
        <pc:spChg chg="mod">
          <ac:chgData name="Raj Deol" userId="34a51b52-23ed-4213-ba02-48d536dc6800" providerId="ADAL" clId="{7CE479F3-D844-4EB5-92C8-FBAC55107330}" dt="2023-11-28T18:26:56.677" v="130" actId="255"/>
          <ac:spMkLst>
            <pc:docMk/>
            <pc:sldMk cId="2276878952" sldId="392"/>
            <ac:spMk id="14" creationId="{00000000-0000-0000-0000-000000000000}"/>
          </ac:spMkLst>
        </pc:spChg>
        <pc:picChg chg="add mod">
          <ac:chgData name="Raj Deol" userId="34a51b52-23ed-4213-ba02-48d536dc6800" providerId="ADAL" clId="{7CE479F3-D844-4EB5-92C8-FBAC55107330}" dt="2023-11-28T18:08:33.226" v="38"/>
          <ac:picMkLst>
            <pc:docMk/>
            <pc:sldMk cId="2276878952" sldId="392"/>
            <ac:picMk id="2" creationId="{812D034A-4936-69EE-65DC-8EDC9E121EE0}"/>
          </ac:picMkLst>
        </pc:picChg>
      </pc:sldChg>
      <pc:sldChg chg="addSp modSp mod">
        <pc:chgData name="Raj Deol" userId="34a51b52-23ed-4213-ba02-48d536dc6800" providerId="ADAL" clId="{7CE479F3-D844-4EB5-92C8-FBAC55107330}" dt="2023-11-28T18:26:15.454" v="124" actId="12"/>
        <pc:sldMkLst>
          <pc:docMk/>
          <pc:sldMk cId="3909683674" sldId="393"/>
        </pc:sldMkLst>
        <pc:spChg chg="mod">
          <ac:chgData name="Raj Deol" userId="34a51b52-23ed-4213-ba02-48d536dc6800" providerId="ADAL" clId="{7CE479F3-D844-4EB5-92C8-FBAC55107330}" dt="2023-11-28T18:26:15.454" v="124" actId="12"/>
          <ac:spMkLst>
            <pc:docMk/>
            <pc:sldMk cId="3909683674" sldId="393"/>
            <ac:spMk id="3" creationId="{97359ECC-4F34-4BD0-BF98-78A2A1585B54}"/>
          </ac:spMkLst>
        </pc:spChg>
        <pc:picChg chg="add mod">
          <ac:chgData name="Raj Deol" userId="34a51b52-23ed-4213-ba02-48d536dc6800" providerId="ADAL" clId="{7CE479F3-D844-4EB5-92C8-FBAC55107330}" dt="2023-11-28T18:08:19.302" v="35"/>
          <ac:picMkLst>
            <pc:docMk/>
            <pc:sldMk cId="3909683674" sldId="393"/>
            <ac:picMk id="4" creationId="{3D24D387-74DA-A54D-63A1-D736518A56DC}"/>
          </ac:picMkLst>
        </pc:picChg>
      </pc:sldChg>
      <pc:sldChg chg="addSp modSp mod">
        <pc:chgData name="Raj Deol" userId="34a51b52-23ed-4213-ba02-48d536dc6800" providerId="ADAL" clId="{7CE479F3-D844-4EB5-92C8-FBAC55107330}" dt="2023-11-28T18:25:58.812" v="123" actId="14100"/>
        <pc:sldMkLst>
          <pc:docMk/>
          <pc:sldMk cId="636285446" sldId="394"/>
        </pc:sldMkLst>
        <pc:spChg chg="mod">
          <ac:chgData name="Raj Deol" userId="34a51b52-23ed-4213-ba02-48d536dc6800" providerId="ADAL" clId="{7CE479F3-D844-4EB5-92C8-FBAC55107330}" dt="2023-11-28T18:25:33.203" v="118" actId="20577"/>
          <ac:spMkLst>
            <pc:docMk/>
            <pc:sldMk cId="636285446" sldId="394"/>
            <ac:spMk id="3" creationId="{97359ECC-4F34-4BD0-BF98-78A2A1585B54}"/>
          </ac:spMkLst>
        </pc:spChg>
        <pc:picChg chg="add mod">
          <ac:chgData name="Raj Deol" userId="34a51b52-23ed-4213-ba02-48d536dc6800" providerId="ADAL" clId="{7CE479F3-D844-4EB5-92C8-FBAC55107330}" dt="2023-11-28T18:25:58.812" v="123" actId="14100"/>
          <ac:picMkLst>
            <pc:docMk/>
            <pc:sldMk cId="636285446" sldId="394"/>
            <ac:picMk id="4" creationId="{0D8513F5-0D71-EDD7-E8B3-642D28E443C8}"/>
          </ac:picMkLst>
        </pc:picChg>
      </pc:sldChg>
      <pc:sldChg chg="addSp modSp mod">
        <pc:chgData name="Raj Deol" userId="34a51b52-23ed-4213-ba02-48d536dc6800" providerId="ADAL" clId="{7CE479F3-D844-4EB5-92C8-FBAC55107330}" dt="2023-11-28T19:13:29.491" v="219" actId="12"/>
        <pc:sldMkLst>
          <pc:docMk/>
          <pc:sldMk cId="2656917443" sldId="395"/>
        </pc:sldMkLst>
        <pc:spChg chg="mod">
          <ac:chgData name="Raj Deol" userId="34a51b52-23ed-4213-ba02-48d536dc6800" providerId="ADAL" clId="{7CE479F3-D844-4EB5-92C8-FBAC55107330}" dt="2023-11-28T19:13:29.491" v="219" actId="12"/>
          <ac:spMkLst>
            <pc:docMk/>
            <pc:sldMk cId="2656917443" sldId="395"/>
            <ac:spMk id="3" creationId="{C5AD16BA-A429-4DA7-8D68-8E885C0CE296}"/>
          </ac:spMkLst>
        </pc:spChg>
        <pc:spChg chg="mod">
          <ac:chgData name="Raj Deol" userId="34a51b52-23ed-4213-ba02-48d536dc6800" providerId="ADAL" clId="{7CE479F3-D844-4EB5-92C8-FBAC55107330}" dt="2023-11-28T18:41:31.469" v="167" actId="1076"/>
          <ac:spMkLst>
            <pc:docMk/>
            <pc:sldMk cId="2656917443" sldId="395"/>
            <ac:spMk id="4" creationId="{26309C00-FB50-0B0C-DBFF-977213879CB6}"/>
          </ac:spMkLst>
        </pc:spChg>
        <pc:picChg chg="add mod">
          <ac:chgData name="Raj Deol" userId="34a51b52-23ed-4213-ba02-48d536dc6800" providerId="ADAL" clId="{7CE479F3-D844-4EB5-92C8-FBAC55107330}" dt="2023-11-28T18:11:11.937" v="81"/>
          <ac:picMkLst>
            <pc:docMk/>
            <pc:sldMk cId="2656917443" sldId="395"/>
            <ac:picMk id="5" creationId="{26AEF6AE-C99C-A872-9293-F2B0A5EFDAE6}"/>
          </ac:picMkLst>
        </pc:picChg>
      </pc:sldChg>
      <pc:sldChg chg="addSp modSp mod">
        <pc:chgData name="Raj Deol" userId="34a51b52-23ed-4213-ba02-48d536dc6800" providerId="ADAL" clId="{7CE479F3-D844-4EB5-92C8-FBAC55107330}" dt="2023-11-28T18:42:49.528" v="178" actId="12"/>
        <pc:sldMkLst>
          <pc:docMk/>
          <pc:sldMk cId="787485305" sldId="396"/>
        </pc:sldMkLst>
        <pc:spChg chg="mod">
          <ac:chgData name="Raj Deol" userId="34a51b52-23ed-4213-ba02-48d536dc6800" providerId="ADAL" clId="{7CE479F3-D844-4EB5-92C8-FBAC55107330}" dt="2023-11-28T18:42:49.528" v="178" actId="12"/>
          <ac:spMkLst>
            <pc:docMk/>
            <pc:sldMk cId="787485305" sldId="396"/>
            <ac:spMk id="3" creationId="{D0CE804E-4E4F-4CDE-9A52-B743069589B4}"/>
          </ac:spMkLst>
        </pc:spChg>
        <pc:spChg chg="mod">
          <ac:chgData name="Raj Deol" userId="34a51b52-23ed-4213-ba02-48d536dc6800" providerId="ADAL" clId="{7CE479F3-D844-4EB5-92C8-FBAC55107330}" dt="2023-11-28T18:42:44.350" v="177" actId="1076"/>
          <ac:spMkLst>
            <pc:docMk/>
            <pc:sldMk cId="787485305" sldId="396"/>
            <ac:spMk id="4" creationId="{0C3DC6AD-4B06-DCE0-5EEE-C05641E2BCA6}"/>
          </ac:spMkLst>
        </pc:spChg>
        <pc:picChg chg="add mod">
          <ac:chgData name="Raj Deol" userId="34a51b52-23ed-4213-ba02-48d536dc6800" providerId="ADAL" clId="{7CE479F3-D844-4EB5-92C8-FBAC55107330}" dt="2023-11-28T18:11:36.665" v="89"/>
          <ac:picMkLst>
            <pc:docMk/>
            <pc:sldMk cId="787485305" sldId="396"/>
            <ac:picMk id="5" creationId="{29364F92-2FCA-1506-A6DF-37790F475ADE}"/>
          </ac:picMkLst>
        </pc:picChg>
      </pc:sldChg>
      <pc:sldChg chg="addSp modSp mod">
        <pc:chgData name="Raj Deol" userId="34a51b52-23ed-4213-ba02-48d536dc6800" providerId="ADAL" clId="{7CE479F3-D844-4EB5-92C8-FBAC55107330}" dt="2023-11-28T19:13:42.325" v="220" actId="12"/>
        <pc:sldMkLst>
          <pc:docMk/>
          <pc:sldMk cId="1851815613" sldId="397"/>
        </pc:sldMkLst>
        <pc:spChg chg="mod">
          <ac:chgData name="Raj Deol" userId="34a51b52-23ed-4213-ba02-48d536dc6800" providerId="ADAL" clId="{7CE479F3-D844-4EB5-92C8-FBAC55107330}" dt="2023-11-28T19:13:42.325" v="220" actId="12"/>
          <ac:spMkLst>
            <pc:docMk/>
            <pc:sldMk cId="1851815613" sldId="397"/>
            <ac:spMk id="3" creationId="{C5AD16BA-A429-4DA7-8D68-8E885C0CE296}"/>
          </ac:spMkLst>
        </pc:spChg>
        <pc:picChg chg="add mod">
          <ac:chgData name="Raj Deol" userId="34a51b52-23ed-4213-ba02-48d536dc6800" providerId="ADAL" clId="{7CE479F3-D844-4EB5-92C8-FBAC55107330}" dt="2023-11-28T18:11:20.390" v="84"/>
          <ac:picMkLst>
            <pc:docMk/>
            <pc:sldMk cId="1851815613" sldId="397"/>
            <ac:picMk id="4" creationId="{02661EFE-DEA3-E344-8FE0-3FD264B96085}"/>
          </ac:picMkLst>
        </pc:picChg>
      </pc:sldChg>
      <pc:sldChg chg="addSp modSp mod">
        <pc:chgData name="Raj Deol" userId="34a51b52-23ed-4213-ba02-48d536dc6800" providerId="ADAL" clId="{7CE479F3-D844-4EB5-92C8-FBAC55107330}" dt="2023-11-28T19:13:48.829" v="221" actId="12"/>
        <pc:sldMkLst>
          <pc:docMk/>
          <pc:sldMk cId="584509006" sldId="398"/>
        </pc:sldMkLst>
        <pc:spChg chg="mod">
          <ac:chgData name="Raj Deol" userId="34a51b52-23ed-4213-ba02-48d536dc6800" providerId="ADAL" clId="{7CE479F3-D844-4EB5-92C8-FBAC55107330}" dt="2023-11-28T19:13:48.829" v="221" actId="12"/>
          <ac:spMkLst>
            <pc:docMk/>
            <pc:sldMk cId="584509006" sldId="398"/>
            <ac:spMk id="3" creationId="{C5AD16BA-A429-4DA7-8D68-8E885C0CE296}"/>
          </ac:spMkLst>
        </pc:spChg>
        <pc:picChg chg="add mod">
          <ac:chgData name="Raj Deol" userId="34a51b52-23ed-4213-ba02-48d536dc6800" providerId="ADAL" clId="{7CE479F3-D844-4EB5-92C8-FBAC55107330}" dt="2023-11-28T18:11:22.621" v="85"/>
          <ac:picMkLst>
            <pc:docMk/>
            <pc:sldMk cId="584509006" sldId="398"/>
            <ac:picMk id="4" creationId="{4EB184AD-9FF9-6B8B-8C80-A09110FA8134}"/>
          </ac:picMkLst>
        </pc:picChg>
      </pc:sldChg>
      <pc:sldChg chg="addSp modSp">
        <pc:chgData name="Raj Deol" userId="34a51b52-23ed-4213-ba02-48d536dc6800" providerId="ADAL" clId="{7CE479F3-D844-4EB5-92C8-FBAC55107330}" dt="2023-11-28T18:11:32.933" v="88"/>
        <pc:sldMkLst>
          <pc:docMk/>
          <pc:sldMk cId="2238857862" sldId="399"/>
        </pc:sldMkLst>
        <pc:picChg chg="add mod">
          <ac:chgData name="Raj Deol" userId="34a51b52-23ed-4213-ba02-48d536dc6800" providerId="ADAL" clId="{7CE479F3-D844-4EB5-92C8-FBAC55107330}" dt="2023-11-28T18:11:32.933" v="88"/>
          <ac:picMkLst>
            <pc:docMk/>
            <pc:sldMk cId="2238857862" sldId="399"/>
            <ac:picMk id="4" creationId="{10E438AD-2F75-8614-B1D3-E26557482EAC}"/>
          </ac:picMkLst>
        </pc:picChg>
      </pc:sldChg>
      <pc:sldChg chg="addSp modSp mod">
        <pc:chgData name="Raj Deol" userId="34a51b52-23ed-4213-ba02-48d536dc6800" providerId="ADAL" clId="{7CE479F3-D844-4EB5-92C8-FBAC55107330}" dt="2023-11-28T19:13:56.464" v="222" actId="12"/>
        <pc:sldMkLst>
          <pc:docMk/>
          <pc:sldMk cId="3392146603" sldId="400"/>
        </pc:sldMkLst>
        <pc:spChg chg="mod">
          <ac:chgData name="Raj Deol" userId="34a51b52-23ed-4213-ba02-48d536dc6800" providerId="ADAL" clId="{7CE479F3-D844-4EB5-92C8-FBAC55107330}" dt="2023-11-28T18:42:33.951" v="175" actId="1076"/>
          <ac:spMkLst>
            <pc:docMk/>
            <pc:sldMk cId="3392146603" sldId="400"/>
            <ac:spMk id="2" creationId="{C908D443-4B95-4D97-BC07-830449B3D907}"/>
          </ac:spMkLst>
        </pc:spChg>
        <pc:spChg chg="mod">
          <ac:chgData name="Raj Deol" userId="34a51b52-23ed-4213-ba02-48d536dc6800" providerId="ADAL" clId="{7CE479F3-D844-4EB5-92C8-FBAC55107330}" dt="2023-11-28T19:13:56.464" v="222" actId="12"/>
          <ac:spMkLst>
            <pc:docMk/>
            <pc:sldMk cId="3392146603" sldId="400"/>
            <ac:spMk id="3" creationId="{C5AD16BA-A429-4DA7-8D68-8E885C0CE296}"/>
          </ac:spMkLst>
        </pc:spChg>
        <pc:picChg chg="add mod">
          <ac:chgData name="Raj Deol" userId="34a51b52-23ed-4213-ba02-48d536dc6800" providerId="ADAL" clId="{7CE479F3-D844-4EB5-92C8-FBAC55107330}" dt="2023-11-28T18:11:27.196" v="87"/>
          <ac:picMkLst>
            <pc:docMk/>
            <pc:sldMk cId="3392146603" sldId="400"/>
            <ac:picMk id="4" creationId="{A0865FE4-511B-D60B-0C8C-C118C9BC4E3B}"/>
          </ac:picMkLst>
        </pc:picChg>
      </pc:sldChg>
      <pc:sldChg chg="addSp modSp mod">
        <pc:chgData name="Raj Deol" userId="34a51b52-23ed-4213-ba02-48d536dc6800" providerId="ADAL" clId="{7CE479F3-D844-4EB5-92C8-FBAC55107330}" dt="2023-11-28T19:16:18.123" v="235" actId="12"/>
        <pc:sldMkLst>
          <pc:docMk/>
          <pc:sldMk cId="2251446226" sldId="401"/>
        </pc:sldMkLst>
        <pc:spChg chg="mod">
          <ac:chgData name="Raj Deol" userId="34a51b52-23ed-4213-ba02-48d536dc6800" providerId="ADAL" clId="{7CE479F3-D844-4EB5-92C8-FBAC55107330}" dt="2023-11-28T19:16:18.123" v="235" actId="12"/>
          <ac:spMkLst>
            <pc:docMk/>
            <pc:sldMk cId="2251446226" sldId="401"/>
            <ac:spMk id="2" creationId="{A2F3DF70-4D0E-D594-44AB-EC0E4A350CBE}"/>
          </ac:spMkLst>
        </pc:spChg>
        <pc:picChg chg="add mod">
          <ac:chgData name="Raj Deol" userId="34a51b52-23ed-4213-ba02-48d536dc6800" providerId="ADAL" clId="{7CE479F3-D844-4EB5-92C8-FBAC55107330}" dt="2023-11-28T18:10:54.508" v="75"/>
          <ac:picMkLst>
            <pc:docMk/>
            <pc:sldMk cId="2251446226" sldId="401"/>
            <ac:picMk id="3" creationId="{EDFFC3A6-A7F2-4655-5625-5C40B74E8B23}"/>
          </ac:picMkLst>
        </pc:picChg>
      </pc:sldChg>
      <pc:sldChg chg="addSp modSp mod">
        <pc:chgData name="Raj Deol" userId="34a51b52-23ed-4213-ba02-48d536dc6800" providerId="ADAL" clId="{7CE479F3-D844-4EB5-92C8-FBAC55107330}" dt="2023-11-28T19:09:03.652" v="209" actId="12"/>
        <pc:sldMkLst>
          <pc:docMk/>
          <pc:sldMk cId="3132029723" sldId="402"/>
        </pc:sldMkLst>
        <pc:spChg chg="mod">
          <ac:chgData name="Raj Deol" userId="34a51b52-23ed-4213-ba02-48d536dc6800" providerId="ADAL" clId="{7CE479F3-D844-4EB5-92C8-FBAC55107330}" dt="2023-11-28T19:09:03.652" v="209" actId="12"/>
          <ac:spMkLst>
            <pc:docMk/>
            <pc:sldMk cId="3132029723" sldId="402"/>
            <ac:spMk id="3" creationId="{C5AD16BA-A429-4DA7-8D68-8E885C0CE296}"/>
          </ac:spMkLst>
        </pc:spChg>
        <pc:spChg chg="mod">
          <ac:chgData name="Raj Deol" userId="34a51b52-23ed-4213-ba02-48d536dc6800" providerId="ADAL" clId="{7CE479F3-D844-4EB5-92C8-FBAC55107330}" dt="2023-11-28T18:41:42.027" v="168" actId="1076"/>
          <ac:spMkLst>
            <pc:docMk/>
            <pc:sldMk cId="3132029723" sldId="402"/>
            <ac:spMk id="4" creationId="{26309C00-FB50-0B0C-DBFF-977213879CB6}"/>
          </ac:spMkLst>
        </pc:spChg>
        <pc:picChg chg="add mod">
          <ac:chgData name="Raj Deol" userId="34a51b52-23ed-4213-ba02-48d536dc6800" providerId="ADAL" clId="{7CE479F3-D844-4EB5-92C8-FBAC55107330}" dt="2023-11-28T18:11:13.871" v="82"/>
          <ac:picMkLst>
            <pc:docMk/>
            <pc:sldMk cId="3132029723" sldId="402"/>
            <ac:picMk id="5" creationId="{CCF3A4E9-68D0-3702-55B0-3F8816F593CD}"/>
          </ac:picMkLst>
        </pc:picChg>
      </pc:sldChg>
      <pc:sldChg chg="addSp modSp">
        <pc:chgData name="Raj Deol" userId="34a51b52-23ed-4213-ba02-48d536dc6800" providerId="ADAL" clId="{7CE479F3-D844-4EB5-92C8-FBAC55107330}" dt="2023-11-28T18:10:57.069" v="76"/>
        <pc:sldMkLst>
          <pc:docMk/>
          <pc:sldMk cId="2577117967" sldId="403"/>
        </pc:sldMkLst>
        <pc:picChg chg="add mod">
          <ac:chgData name="Raj Deol" userId="34a51b52-23ed-4213-ba02-48d536dc6800" providerId="ADAL" clId="{7CE479F3-D844-4EB5-92C8-FBAC55107330}" dt="2023-11-28T18:10:57.069" v="76"/>
          <ac:picMkLst>
            <pc:docMk/>
            <pc:sldMk cId="2577117967" sldId="403"/>
            <ac:picMk id="4" creationId="{17645CA0-B543-867C-2E96-1A06A229E35B}"/>
          </ac:picMkLst>
        </pc:picChg>
      </pc:sldChg>
      <pc:sldChg chg="addSp modSp">
        <pc:chgData name="Raj Deol" userId="34a51b52-23ed-4213-ba02-48d536dc6800" providerId="ADAL" clId="{7CE479F3-D844-4EB5-92C8-FBAC55107330}" dt="2023-11-28T18:08:24.682" v="36"/>
        <pc:sldMkLst>
          <pc:docMk/>
          <pc:sldMk cId="1390165359" sldId="404"/>
        </pc:sldMkLst>
        <pc:picChg chg="add mod">
          <ac:chgData name="Raj Deol" userId="34a51b52-23ed-4213-ba02-48d536dc6800" providerId="ADAL" clId="{7CE479F3-D844-4EB5-92C8-FBAC55107330}" dt="2023-11-28T18:08:24.682" v="36"/>
          <ac:picMkLst>
            <pc:docMk/>
            <pc:sldMk cId="1390165359" sldId="404"/>
            <ac:picMk id="4" creationId="{CB55D40E-F75B-581B-0B21-053E98D1C6F7}"/>
          </ac:picMkLst>
        </pc:picChg>
      </pc:sldChg>
      <pc:sldChg chg="addSp modSp mod">
        <pc:chgData name="Raj Deol" userId="34a51b52-23ed-4213-ba02-48d536dc6800" providerId="ADAL" clId="{7CE479F3-D844-4EB5-92C8-FBAC55107330}" dt="2023-11-28T18:22:52.509" v="97" actId="403"/>
        <pc:sldMkLst>
          <pc:docMk/>
          <pc:sldMk cId="3672638789" sldId="405"/>
        </pc:sldMkLst>
        <pc:spChg chg="mod">
          <ac:chgData name="Raj Deol" userId="34a51b52-23ed-4213-ba02-48d536dc6800" providerId="ADAL" clId="{7CE479F3-D844-4EB5-92C8-FBAC55107330}" dt="2023-11-28T18:22:52.509" v="97" actId="403"/>
          <ac:spMkLst>
            <pc:docMk/>
            <pc:sldMk cId="3672638789" sldId="405"/>
            <ac:spMk id="3" creationId="{2D544E56-0237-E25E-CB6A-9253EB39E961}"/>
          </ac:spMkLst>
        </pc:spChg>
        <pc:picChg chg="add mod">
          <ac:chgData name="Raj Deol" userId="34a51b52-23ed-4213-ba02-48d536dc6800" providerId="ADAL" clId="{7CE479F3-D844-4EB5-92C8-FBAC55107330}" dt="2023-11-28T18:07:37.569" v="24"/>
          <ac:picMkLst>
            <pc:docMk/>
            <pc:sldMk cId="3672638789" sldId="405"/>
            <ac:picMk id="4" creationId="{B7E3E566-A0B8-2C85-19F2-C9E0C01D6B54}"/>
          </ac:picMkLst>
        </pc:picChg>
      </pc:sldChg>
      <pc:sldChg chg="addSp modSp">
        <pc:chgData name="Raj Deol" userId="34a51b52-23ed-4213-ba02-48d536dc6800" providerId="ADAL" clId="{7CE479F3-D844-4EB5-92C8-FBAC55107330}" dt="2023-11-28T18:09:59.989" v="56"/>
        <pc:sldMkLst>
          <pc:docMk/>
          <pc:sldMk cId="2079770425" sldId="406"/>
        </pc:sldMkLst>
        <pc:picChg chg="add mod">
          <ac:chgData name="Raj Deol" userId="34a51b52-23ed-4213-ba02-48d536dc6800" providerId="ADAL" clId="{7CE479F3-D844-4EB5-92C8-FBAC55107330}" dt="2023-11-28T18:09:59.989" v="56"/>
          <ac:picMkLst>
            <pc:docMk/>
            <pc:sldMk cId="2079770425" sldId="406"/>
            <ac:picMk id="4" creationId="{488E5142-E656-30D7-7FF7-634792C570D9}"/>
          </ac:picMkLst>
        </pc:picChg>
      </pc:sldChg>
      <pc:sldChg chg="addSp modSp">
        <pc:chgData name="Raj Deol" userId="34a51b52-23ed-4213-ba02-48d536dc6800" providerId="ADAL" clId="{7CE479F3-D844-4EB5-92C8-FBAC55107330}" dt="2023-11-28T18:11:08.332" v="80"/>
        <pc:sldMkLst>
          <pc:docMk/>
          <pc:sldMk cId="3729076392" sldId="407"/>
        </pc:sldMkLst>
        <pc:picChg chg="add mod">
          <ac:chgData name="Raj Deol" userId="34a51b52-23ed-4213-ba02-48d536dc6800" providerId="ADAL" clId="{7CE479F3-D844-4EB5-92C8-FBAC55107330}" dt="2023-11-28T18:11:08.332" v="80"/>
          <ac:picMkLst>
            <pc:docMk/>
            <pc:sldMk cId="3729076392" sldId="407"/>
            <ac:picMk id="4" creationId="{16DD62F4-37F9-DA64-BCFF-12944C2A1F34}"/>
          </ac:picMkLst>
        </pc:picChg>
      </pc:sldChg>
      <pc:sldChg chg="addSp modSp mod">
        <pc:chgData name="Raj Deol" userId="34a51b52-23ed-4213-ba02-48d536dc6800" providerId="ADAL" clId="{7CE479F3-D844-4EB5-92C8-FBAC55107330}" dt="2023-11-28T18:42:18.212" v="173" actId="12"/>
        <pc:sldMkLst>
          <pc:docMk/>
          <pc:sldMk cId="4238370704" sldId="408"/>
        </pc:sldMkLst>
        <pc:spChg chg="mod">
          <ac:chgData name="Raj Deol" userId="34a51b52-23ed-4213-ba02-48d536dc6800" providerId="ADAL" clId="{7CE479F3-D844-4EB5-92C8-FBAC55107330}" dt="2023-11-28T18:42:18.212" v="173" actId="12"/>
          <ac:spMkLst>
            <pc:docMk/>
            <pc:sldMk cId="4238370704" sldId="408"/>
            <ac:spMk id="3" creationId="{C5AD16BA-A429-4DA7-8D68-8E885C0CE296}"/>
          </ac:spMkLst>
        </pc:spChg>
        <pc:picChg chg="add mod">
          <ac:chgData name="Raj Deol" userId="34a51b52-23ed-4213-ba02-48d536dc6800" providerId="ADAL" clId="{7CE479F3-D844-4EB5-92C8-FBAC55107330}" dt="2023-11-28T18:11:24.943" v="86"/>
          <ac:picMkLst>
            <pc:docMk/>
            <pc:sldMk cId="4238370704" sldId="408"/>
            <ac:picMk id="4" creationId="{24A4AE4E-E5FA-0791-321E-A5C149C94D75}"/>
          </ac:picMkLst>
        </pc:picChg>
      </pc:sldChg>
      <pc:sldChg chg="addSp modSp">
        <pc:chgData name="Raj Deol" userId="34a51b52-23ed-4213-ba02-48d536dc6800" providerId="ADAL" clId="{7CE479F3-D844-4EB5-92C8-FBAC55107330}" dt="2023-11-28T18:10:43.040" v="72"/>
        <pc:sldMkLst>
          <pc:docMk/>
          <pc:sldMk cId="3385994093" sldId="409"/>
        </pc:sldMkLst>
        <pc:picChg chg="add mod">
          <ac:chgData name="Raj Deol" userId="34a51b52-23ed-4213-ba02-48d536dc6800" providerId="ADAL" clId="{7CE479F3-D844-4EB5-92C8-FBAC55107330}" dt="2023-11-28T18:10:43.040" v="72"/>
          <ac:picMkLst>
            <pc:docMk/>
            <pc:sldMk cId="3385994093" sldId="409"/>
            <ac:picMk id="4" creationId="{ED476C87-4B10-F4CB-4B80-E7AF0C53D50F}"/>
          </ac:picMkLst>
        </pc:picChg>
      </pc:sldChg>
      <pc:sldChg chg="addSp modSp mod">
        <pc:chgData name="Raj Deol" userId="34a51b52-23ed-4213-ba02-48d536dc6800" providerId="ADAL" clId="{7CE479F3-D844-4EB5-92C8-FBAC55107330}" dt="2023-11-28T18:43:17.207" v="182" actId="1076"/>
        <pc:sldMkLst>
          <pc:docMk/>
          <pc:sldMk cId="3580573544" sldId="410"/>
        </pc:sldMkLst>
        <pc:spChg chg="mod">
          <ac:chgData name="Raj Deol" userId="34a51b52-23ed-4213-ba02-48d536dc6800" providerId="ADAL" clId="{7CE479F3-D844-4EB5-92C8-FBAC55107330}" dt="2023-11-28T18:43:17.207" v="182" actId="1076"/>
          <ac:spMkLst>
            <pc:docMk/>
            <pc:sldMk cId="3580573544" sldId="410"/>
            <ac:spMk id="3" creationId="{C5AD16BA-A429-4DA7-8D68-8E885C0CE296}"/>
          </ac:spMkLst>
        </pc:spChg>
        <pc:picChg chg="add mod">
          <ac:chgData name="Raj Deol" userId="34a51b52-23ed-4213-ba02-48d536dc6800" providerId="ADAL" clId="{7CE479F3-D844-4EB5-92C8-FBAC55107330}" dt="2023-11-28T18:10:39.436" v="71"/>
          <ac:picMkLst>
            <pc:docMk/>
            <pc:sldMk cId="3580573544" sldId="410"/>
            <ac:picMk id="4" creationId="{188D5C5C-0D64-37FF-18B7-AC2F548DC329}"/>
          </ac:picMkLst>
        </pc:picChg>
      </pc:sldChg>
      <pc:sldChg chg="addSp modSp">
        <pc:chgData name="Raj Deol" userId="34a51b52-23ed-4213-ba02-48d536dc6800" providerId="ADAL" clId="{7CE479F3-D844-4EB5-92C8-FBAC55107330}" dt="2023-11-28T18:10:31.702" v="68"/>
        <pc:sldMkLst>
          <pc:docMk/>
          <pc:sldMk cId="581064692" sldId="411"/>
        </pc:sldMkLst>
        <pc:picChg chg="add mod">
          <ac:chgData name="Raj Deol" userId="34a51b52-23ed-4213-ba02-48d536dc6800" providerId="ADAL" clId="{7CE479F3-D844-4EB5-92C8-FBAC55107330}" dt="2023-11-28T18:10:31.702" v="68"/>
          <ac:picMkLst>
            <pc:docMk/>
            <pc:sldMk cId="581064692" sldId="411"/>
            <ac:picMk id="4" creationId="{9CC746E8-E51E-058D-1DE0-488C076C152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2" tIns="46581" rIns="93162" bIns="46581" rtlCol="0"/>
          <a:lstStyle>
            <a:lvl1pPr algn="l">
              <a:defRPr sz="1200"/>
            </a:lvl1pPr>
          </a:lstStyle>
          <a:p>
            <a:endParaRPr dirty="0"/>
          </a:p>
        </p:txBody>
      </p:sp>
      <p:sp>
        <p:nvSpPr>
          <p:cNvPr id="3" name="Date Placeholder 2"/>
          <p:cNvSpPr>
            <a:spLocks noGrp="1"/>
          </p:cNvSpPr>
          <p:nvPr>
            <p:ph type="dt" sz="quarter" idx="1"/>
          </p:nvPr>
        </p:nvSpPr>
        <p:spPr>
          <a:xfrm>
            <a:off x="3970939" y="0"/>
            <a:ext cx="3037840" cy="466434"/>
          </a:xfrm>
          <a:prstGeom prst="rect">
            <a:avLst/>
          </a:prstGeom>
        </p:spPr>
        <p:txBody>
          <a:bodyPr vert="horz" lIns="93162" tIns="46581" rIns="93162" bIns="46581" rtlCol="0"/>
          <a:lstStyle>
            <a:lvl1pPr algn="r">
              <a:defRPr sz="1200"/>
            </a:lvl1pPr>
          </a:lstStyle>
          <a:p>
            <a:fld id="{59088EAF-6ECA-4616-85EF-35AA19C641F3}" type="datetimeFigureOut">
              <a:rPr lang="en-US"/>
              <a:t>11/28/2023</a:t>
            </a:fld>
            <a:endParaRPr dirty="0"/>
          </a:p>
        </p:txBody>
      </p:sp>
      <p:sp>
        <p:nvSpPr>
          <p:cNvPr id="4" name="Footer Placeholder 3"/>
          <p:cNvSpPr>
            <a:spLocks noGrp="1"/>
          </p:cNvSpPr>
          <p:nvPr>
            <p:ph type="ftr" sz="quarter" idx="2"/>
          </p:nvPr>
        </p:nvSpPr>
        <p:spPr>
          <a:xfrm>
            <a:off x="1" y="8829967"/>
            <a:ext cx="3037840" cy="466433"/>
          </a:xfrm>
          <a:prstGeom prst="rect">
            <a:avLst/>
          </a:prstGeom>
        </p:spPr>
        <p:txBody>
          <a:bodyPr vert="horz" lIns="93162" tIns="46581" rIns="93162" bIns="46581" rtlCol="0" anchor="b"/>
          <a:lstStyle>
            <a:lvl1pPr algn="l">
              <a:defRPr sz="1200"/>
            </a:lvl1pPr>
          </a:lstStyle>
          <a:p>
            <a:endParaRPr dirty="0"/>
          </a:p>
        </p:txBody>
      </p:sp>
      <p:sp>
        <p:nvSpPr>
          <p:cNvPr id="5" name="Slide Number Placeholder 4"/>
          <p:cNvSpPr>
            <a:spLocks noGrp="1"/>
          </p:cNvSpPr>
          <p:nvPr>
            <p:ph type="sldNum" sz="quarter" idx="3"/>
          </p:nvPr>
        </p:nvSpPr>
        <p:spPr>
          <a:xfrm>
            <a:off x="3970939" y="8829967"/>
            <a:ext cx="3037840" cy="466433"/>
          </a:xfrm>
          <a:prstGeom prst="rect">
            <a:avLst/>
          </a:prstGeom>
        </p:spPr>
        <p:txBody>
          <a:bodyPr vert="horz" lIns="93162" tIns="46581" rIns="93162" bIns="46581" rtlCol="0" anchor="b"/>
          <a:lstStyle>
            <a:lvl1pPr algn="r">
              <a:defRPr sz="1200"/>
            </a:lvl1pPr>
          </a:lstStyle>
          <a:p>
            <a:fld id="{D9F912AB-2776-42F2-A957-313FC7EFEDB9}" type="slidenum">
              <a:rPr/>
              <a:t>‹#›</a:t>
            </a:fld>
            <a:endParaRP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2" tIns="46581" rIns="93162" bIns="46581" rtlCol="0"/>
          <a:lstStyle>
            <a:lvl1pPr algn="l">
              <a:defRPr sz="1200"/>
            </a:lvl1pPr>
          </a:lstStyle>
          <a:p>
            <a:endParaRPr dirty="0"/>
          </a:p>
        </p:txBody>
      </p:sp>
      <p:sp>
        <p:nvSpPr>
          <p:cNvPr id="3" name="Date Placeholder 2"/>
          <p:cNvSpPr>
            <a:spLocks noGrp="1"/>
          </p:cNvSpPr>
          <p:nvPr>
            <p:ph type="dt" idx="1"/>
          </p:nvPr>
        </p:nvSpPr>
        <p:spPr>
          <a:xfrm>
            <a:off x="3970939" y="0"/>
            <a:ext cx="3037840" cy="464820"/>
          </a:xfrm>
          <a:prstGeom prst="rect">
            <a:avLst/>
          </a:prstGeom>
        </p:spPr>
        <p:txBody>
          <a:bodyPr vert="horz" lIns="93162" tIns="46581" rIns="93162" bIns="46581" rtlCol="0"/>
          <a:lstStyle>
            <a:lvl1pPr algn="r">
              <a:defRPr sz="1200"/>
            </a:lvl1pPr>
          </a:lstStyle>
          <a:p>
            <a:fld id="{3ABD2D7A-D230-4F91-BD59-0A39C2703BA8}" type="datetimeFigureOut">
              <a:rPr lang="en-US"/>
              <a:t>11/28/2023</a:t>
            </a:fld>
            <a:endParaRPr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62" tIns="46581" rIns="93162" bIns="46581"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2" tIns="46581" rIns="93162" bIns="4658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2" tIns="46581" rIns="93162" bIns="46581" rtlCol="0" anchor="b"/>
          <a:lstStyle>
            <a:lvl1pPr algn="l">
              <a:defRPr sz="1200"/>
            </a:lvl1pPr>
          </a:lstStyle>
          <a:p>
            <a:endParaRPr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2" tIns="46581" rIns="93162" bIns="46581" rtlCol="0" anchor="b"/>
          <a:lstStyle>
            <a:lvl1pPr algn="r">
              <a:defRPr sz="1200"/>
            </a:lvl1pPr>
          </a:lstStyle>
          <a:p>
            <a:fld id="{F93199CD-3E1B-4AE6-990F-76F925F5EA9F}" type="slidenum">
              <a:rPr/>
              <a:t>‹#›</a:t>
            </a:fld>
            <a:endParaRP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dirty="0"/>
          </a:p>
        </p:txBody>
      </p:sp>
    </p:spTree>
    <p:extLst>
      <p:ext uri="{BB962C8B-B14F-4D97-AF65-F5344CB8AC3E}">
        <p14:creationId xmlns:p14="http://schemas.microsoft.com/office/powerpoint/2010/main" val="3622955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WHITE BOARD WHAT THEY SAY</a:t>
            </a:r>
          </a:p>
        </p:txBody>
      </p:sp>
      <p:sp>
        <p:nvSpPr>
          <p:cNvPr id="4" name="Slide Number Placeholder 3"/>
          <p:cNvSpPr>
            <a:spLocks noGrp="1"/>
          </p:cNvSpPr>
          <p:nvPr>
            <p:ph type="sldNum" sz="quarter" idx="5"/>
          </p:nvPr>
        </p:nvSpPr>
        <p:spPr/>
        <p:txBody>
          <a:bodyPr/>
          <a:lstStyle/>
          <a:p>
            <a:fld id="{F93199CD-3E1B-4AE6-990F-76F925F5EA9F}" type="slidenum">
              <a:rPr lang="en-US" smtClean="0"/>
              <a:t>15</a:t>
            </a:fld>
            <a:endParaRPr lang="en-US" dirty="0"/>
          </a:p>
        </p:txBody>
      </p:sp>
    </p:spTree>
    <p:extLst>
      <p:ext uri="{BB962C8B-B14F-4D97-AF65-F5344CB8AC3E}">
        <p14:creationId xmlns:p14="http://schemas.microsoft.com/office/powerpoint/2010/main" val="115389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regulations make it more clear what constitutes a “school activity” or “on campus”. The prior guidance merely said educational program or activity. </a:t>
            </a:r>
          </a:p>
        </p:txBody>
      </p:sp>
      <p:sp>
        <p:nvSpPr>
          <p:cNvPr id="4" name="Slide Number Placeholder 3"/>
          <p:cNvSpPr>
            <a:spLocks noGrp="1"/>
          </p:cNvSpPr>
          <p:nvPr>
            <p:ph type="sldNum" sz="quarter" idx="5"/>
          </p:nvPr>
        </p:nvSpPr>
        <p:spPr/>
        <p:txBody>
          <a:bodyPr/>
          <a:lstStyle/>
          <a:p>
            <a:fld id="{F93199CD-3E1B-4AE6-990F-76F925F5EA9F}" type="slidenum">
              <a:rPr lang="en-US" smtClean="0"/>
              <a:t>16</a:t>
            </a:fld>
            <a:endParaRPr lang="en-US" dirty="0"/>
          </a:p>
        </p:txBody>
      </p:sp>
    </p:spTree>
    <p:extLst>
      <p:ext uri="{BB962C8B-B14F-4D97-AF65-F5344CB8AC3E}">
        <p14:creationId xmlns:p14="http://schemas.microsoft.com/office/powerpoint/2010/main" val="2941027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17</a:t>
            </a:fld>
            <a:endParaRPr lang="en-US" dirty="0"/>
          </a:p>
        </p:txBody>
      </p:sp>
    </p:spTree>
    <p:extLst>
      <p:ext uri="{BB962C8B-B14F-4D97-AF65-F5344CB8AC3E}">
        <p14:creationId xmlns:p14="http://schemas.microsoft.com/office/powerpoint/2010/main" val="648184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Rationale for why </a:t>
            </a:r>
            <a:r>
              <a:rPr lang="en-US" b="1" dirty="0"/>
              <a:t>Actual </a:t>
            </a:r>
            <a:r>
              <a:rPr lang="en-US" b="0" dirty="0"/>
              <a:t>Notice is required:</a:t>
            </a:r>
            <a:endParaRPr lang="en-US" dirty="0"/>
          </a:p>
          <a:p>
            <a:r>
              <a:rPr lang="en-US" dirty="0"/>
              <a:t>The two principal objectives of Title IX are to prevent federal dollars from flowing to schools that deny students access to educational opportunities on the basis of sex and to provide individuals with effective protections against such discriminatory practices; </a:t>
            </a:r>
          </a:p>
          <a:p>
            <a:r>
              <a:rPr lang="en-US" dirty="0"/>
              <a:t>Title IX is not a prohibition on sexual misconduct or sexual crimes per se. </a:t>
            </a:r>
          </a:p>
          <a:p>
            <a:r>
              <a:rPr lang="en-US" b="1" dirty="0">
                <a:highlight>
                  <a:srgbClr val="FFFF00"/>
                </a:highlight>
              </a:rPr>
              <a:t>Title IX is directed at schools themselves – not at students or faculty</a:t>
            </a:r>
            <a:r>
              <a:rPr lang="en-US" dirty="0"/>
              <a:t>. </a:t>
            </a:r>
          </a:p>
          <a:p>
            <a:r>
              <a:rPr lang="en-US" b="1" dirty="0"/>
              <a:t>Title IX does not punish people who commit sexual harassment – it penalizes schools that respond to sexual harassment in a way that amounts to subjecting students to sex discrimination</a:t>
            </a:r>
            <a:r>
              <a:rPr lang="en-US" dirty="0"/>
              <a:t>. </a:t>
            </a:r>
          </a:p>
          <a:p>
            <a:r>
              <a:rPr lang="en-US" dirty="0"/>
              <a:t>Congress passed Title IX under its Spending Clause authority, and the Supreme Court has observed (e.g., in Gebser) that this means that as part of the “contract” a school enters into by accepting federal funding, the government can only hold schools accountable for things that are within the school’s knowledge and control. </a:t>
            </a:r>
          </a:p>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19</a:t>
            </a:fld>
            <a:endParaRPr lang="en-US" dirty="0"/>
          </a:p>
        </p:txBody>
      </p:sp>
    </p:spTree>
    <p:extLst>
      <p:ext uri="{BB962C8B-B14F-4D97-AF65-F5344CB8AC3E}">
        <p14:creationId xmlns:p14="http://schemas.microsoft.com/office/powerpoint/2010/main" val="2153690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If complainant does not wish to file a formal complaint, the Title IX Coordinator might initiate a grievance procedure by filing a formal complaint on their own, which starts an investigation. </a:t>
            </a:r>
          </a:p>
        </p:txBody>
      </p:sp>
      <p:sp>
        <p:nvSpPr>
          <p:cNvPr id="4" name="Slide Number Placeholder 3"/>
          <p:cNvSpPr>
            <a:spLocks noGrp="1"/>
          </p:cNvSpPr>
          <p:nvPr>
            <p:ph type="sldNum" sz="quarter" idx="5"/>
          </p:nvPr>
        </p:nvSpPr>
        <p:spPr/>
        <p:txBody>
          <a:bodyPr/>
          <a:lstStyle/>
          <a:p>
            <a:fld id="{F93199CD-3E1B-4AE6-990F-76F925F5EA9F}" type="slidenum">
              <a:rPr lang="en-US" smtClean="0"/>
              <a:t>22</a:t>
            </a:fld>
            <a:endParaRPr lang="en-US" dirty="0"/>
          </a:p>
        </p:txBody>
      </p:sp>
    </p:spTree>
    <p:extLst>
      <p:ext uri="{BB962C8B-B14F-4D97-AF65-F5344CB8AC3E}">
        <p14:creationId xmlns:p14="http://schemas.microsoft.com/office/powerpoint/2010/main" val="1887542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24</a:t>
            </a:fld>
            <a:endParaRPr lang="en-US" dirty="0"/>
          </a:p>
        </p:txBody>
      </p:sp>
    </p:spTree>
    <p:extLst>
      <p:ext uri="{BB962C8B-B14F-4D97-AF65-F5344CB8AC3E}">
        <p14:creationId xmlns:p14="http://schemas.microsoft.com/office/powerpoint/2010/main" val="135751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25</a:t>
            </a:fld>
            <a:endParaRPr lang="en-US" dirty="0"/>
          </a:p>
        </p:txBody>
      </p:sp>
    </p:spTree>
    <p:extLst>
      <p:ext uri="{BB962C8B-B14F-4D97-AF65-F5344CB8AC3E}">
        <p14:creationId xmlns:p14="http://schemas.microsoft.com/office/powerpoint/2010/main" val="2905900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Supportive measures are not meant to be punitive or disciplinary with respect to another student.</a:t>
            </a:r>
          </a:p>
          <a:p>
            <a:r>
              <a:rPr lang="en-US" dirty="0"/>
              <a:t>Supportive measures are not designed to preserve equal access to education while unreasonably burdening another party.</a:t>
            </a:r>
          </a:p>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26</a:t>
            </a:fld>
            <a:endParaRPr lang="en-US" dirty="0"/>
          </a:p>
        </p:txBody>
      </p:sp>
    </p:spTree>
    <p:extLst>
      <p:ext uri="{BB962C8B-B14F-4D97-AF65-F5344CB8AC3E}">
        <p14:creationId xmlns:p14="http://schemas.microsoft.com/office/powerpoint/2010/main" val="3461505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FIX FORMATTING</a:t>
            </a:r>
          </a:p>
        </p:txBody>
      </p:sp>
      <p:sp>
        <p:nvSpPr>
          <p:cNvPr id="4" name="Slide Number Placeholder 3"/>
          <p:cNvSpPr>
            <a:spLocks noGrp="1"/>
          </p:cNvSpPr>
          <p:nvPr>
            <p:ph type="sldNum" sz="quarter" idx="5"/>
          </p:nvPr>
        </p:nvSpPr>
        <p:spPr/>
        <p:txBody>
          <a:bodyPr/>
          <a:lstStyle/>
          <a:p>
            <a:fld id="{F93199CD-3E1B-4AE6-990F-76F925F5EA9F}" type="slidenum">
              <a:rPr lang="en-US" smtClean="0"/>
              <a:t>27</a:t>
            </a:fld>
            <a:endParaRPr lang="en-US" dirty="0"/>
          </a:p>
        </p:txBody>
      </p:sp>
    </p:spTree>
    <p:extLst>
      <p:ext uri="{BB962C8B-B14F-4D97-AF65-F5344CB8AC3E}">
        <p14:creationId xmlns:p14="http://schemas.microsoft.com/office/powerpoint/2010/main" val="5155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28</a:t>
            </a:fld>
            <a:endParaRPr lang="en-US" dirty="0"/>
          </a:p>
        </p:txBody>
      </p:sp>
    </p:spTree>
    <p:extLst>
      <p:ext uri="{BB962C8B-B14F-4D97-AF65-F5344CB8AC3E}">
        <p14:creationId xmlns:p14="http://schemas.microsoft.com/office/powerpoint/2010/main" val="257103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3</a:t>
            </a:fld>
            <a:endParaRPr lang="en-US" dirty="0"/>
          </a:p>
        </p:txBody>
      </p:sp>
    </p:spTree>
    <p:extLst>
      <p:ext uri="{BB962C8B-B14F-4D97-AF65-F5344CB8AC3E}">
        <p14:creationId xmlns:p14="http://schemas.microsoft.com/office/powerpoint/2010/main" val="3127382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29</a:t>
            </a:fld>
            <a:endParaRPr lang="en-US" dirty="0"/>
          </a:p>
        </p:txBody>
      </p:sp>
    </p:spTree>
    <p:extLst>
      <p:ext uri="{BB962C8B-B14F-4D97-AF65-F5344CB8AC3E}">
        <p14:creationId xmlns:p14="http://schemas.microsoft.com/office/powerpoint/2010/main" val="1438155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b="1" dirty="0"/>
              <a:t>A satisfactory notice must be provided to the parties before any initial interview occurs, and must give parties time to prepare for initial interview.</a:t>
            </a:r>
          </a:p>
          <a:p>
            <a:pPr defTabSz="906902">
              <a:defRPr/>
            </a:pPr>
            <a:endParaRPr lang="en-US" dirty="0"/>
          </a:p>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31</a:t>
            </a:fld>
            <a:endParaRPr lang="en-US" dirty="0"/>
          </a:p>
        </p:txBody>
      </p:sp>
    </p:spTree>
    <p:extLst>
      <p:ext uri="{BB962C8B-B14F-4D97-AF65-F5344CB8AC3E}">
        <p14:creationId xmlns:p14="http://schemas.microsoft.com/office/powerpoint/2010/main" val="41327453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33</a:t>
            </a:fld>
            <a:endParaRPr lang="en-US" dirty="0"/>
          </a:p>
        </p:txBody>
      </p:sp>
    </p:spTree>
    <p:extLst>
      <p:ext uri="{BB962C8B-B14F-4D97-AF65-F5344CB8AC3E}">
        <p14:creationId xmlns:p14="http://schemas.microsoft.com/office/powerpoint/2010/main" val="16419368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34</a:t>
            </a:fld>
            <a:endParaRPr lang="en-US" dirty="0"/>
          </a:p>
        </p:txBody>
      </p:sp>
    </p:spTree>
    <p:extLst>
      <p:ext uri="{BB962C8B-B14F-4D97-AF65-F5344CB8AC3E}">
        <p14:creationId xmlns:p14="http://schemas.microsoft.com/office/powerpoint/2010/main" val="3248952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35</a:t>
            </a:fld>
            <a:endParaRPr lang="en-US" dirty="0"/>
          </a:p>
        </p:txBody>
      </p:sp>
    </p:spTree>
    <p:extLst>
      <p:ext uri="{BB962C8B-B14F-4D97-AF65-F5344CB8AC3E}">
        <p14:creationId xmlns:p14="http://schemas.microsoft.com/office/powerpoint/2010/main" val="10650847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36</a:t>
            </a:fld>
            <a:endParaRPr lang="en-US" dirty="0"/>
          </a:p>
        </p:txBody>
      </p:sp>
    </p:spTree>
    <p:extLst>
      <p:ext uri="{BB962C8B-B14F-4D97-AF65-F5344CB8AC3E}">
        <p14:creationId xmlns:p14="http://schemas.microsoft.com/office/powerpoint/2010/main" val="9724643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37</a:t>
            </a:fld>
            <a:endParaRPr lang="en-US" dirty="0"/>
          </a:p>
        </p:txBody>
      </p:sp>
    </p:spTree>
    <p:extLst>
      <p:ext uri="{BB962C8B-B14F-4D97-AF65-F5344CB8AC3E}">
        <p14:creationId xmlns:p14="http://schemas.microsoft.com/office/powerpoint/2010/main" val="3227956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38</a:t>
            </a:fld>
            <a:endParaRPr lang="en-US" dirty="0"/>
          </a:p>
        </p:txBody>
      </p:sp>
    </p:spTree>
    <p:extLst>
      <p:ext uri="{BB962C8B-B14F-4D97-AF65-F5344CB8AC3E}">
        <p14:creationId xmlns:p14="http://schemas.microsoft.com/office/powerpoint/2010/main" val="918131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prevent accusations against interviewer – record? Have third party there?</a:t>
            </a:r>
          </a:p>
        </p:txBody>
      </p:sp>
      <p:sp>
        <p:nvSpPr>
          <p:cNvPr id="4" name="Slide Number Placeholder 3"/>
          <p:cNvSpPr>
            <a:spLocks noGrp="1"/>
          </p:cNvSpPr>
          <p:nvPr>
            <p:ph type="sldNum" sz="quarter" idx="5"/>
          </p:nvPr>
        </p:nvSpPr>
        <p:spPr/>
        <p:txBody>
          <a:bodyPr/>
          <a:lstStyle/>
          <a:p>
            <a:fld id="{F93199CD-3E1B-4AE6-990F-76F925F5EA9F}" type="slidenum">
              <a:rPr lang="en-US" smtClean="0"/>
              <a:t>39</a:t>
            </a:fld>
            <a:endParaRPr lang="en-US" dirty="0"/>
          </a:p>
        </p:txBody>
      </p:sp>
    </p:spTree>
    <p:extLst>
      <p:ext uri="{BB962C8B-B14F-4D97-AF65-F5344CB8AC3E}">
        <p14:creationId xmlns:p14="http://schemas.microsoft.com/office/powerpoint/2010/main" val="15681951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40</a:t>
            </a:fld>
            <a:endParaRPr lang="en-US" dirty="0"/>
          </a:p>
        </p:txBody>
      </p:sp>
    </p:spTree>
    <p:extLst>
      <p:ext uri="{BB962C8B-B14F-4D97-AF65-F5344CB8AC3E}">
        <p14:creationId xmlns:p14="http://schemas.microsoft.com/office/powerpoint/2010/main" val="2130538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5</a:t>
            </a:fld>
            <a:endParaRPr lang="en-US" dirty="0"/>
          </a:p>
        </p:txBody>
      </p:sp>
    </p:spTree>
    <p:extLst>
      <p:ext uri="{BB962C8B-B14F-4D97-AF65-F5344CB8AC3E}">
        <p14:creationId xmlns:p14="http://schemas.microsoft.com/office/powerpoint/2010/main" val="37778666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may search a device:</a:t>
            </a:r>
          </a:p>
          <a:p>
            <a:pPr marL="171450" indent="-171450">
              <a:buFont typeface="Arial" panose="020B0604020202020204" pitchFamily="34" charset="0"/>
              <a:buChar char="•"/>
            </a:pPr>
            <a:r>
              <a:rPr lang="en-US" dirty="0"/>
              <a:t>With a warrant</a:t>
            </a:r>
          </a:p>
          <a:p>
            <a:pPr marL="171450" indent="-171450">
              <a:buFont typeface="Arial" panose="020B0604020202020204" pitchFamily="34" charset="0"/>
              <a:buChar char="•"/>
            </a:pPr>
            <a:r>
              <a:rPr lang="en-US" dirty="0"/>
              <a:t>With consent of the authorized possessor</a:t>
            </a:r>
          </a:p>
          <a:p>
            <a:pPr marL="171450" indent="-171450">
              <a:buFont typeface="Arial" panose="020B0604020202020204" pitchFamily="34" charset="0"/>
              <a:buChar char="•"/>
            </a:pPr>
            <a:r>
              <a:rPr lang="en-US" dirty="0"/>
              <a:t>With consent of the owner, when the device has been lost or stolen</a:t>
            </a:r>
          </a:p>
          <a:p>
            <a:pPr marL="171450" indent="-171450">
              <a:buFont typeface="Arial" panose="020B0604020202020204" pitchFamily="34" charset="0"/>
              <a:buChar char="•"/>
            </a:pPr>
            <a:r>
              <a:rPr lang="en-US" dirty="0"/>
              <a:t>In a perceived emergency to prevent death or serious physical injury</a:t>
            </a:r>
          </a:p>
          <a:p>
            <a:pPr marL="171450" indent="-171450">
              <a:buFont typeface="Arial" panose="020B0604020202020204" pitchFamily="34" charset="0"/>
              <a:buChar char="•"/>
            </a:pPr>
            <a:r>
              <a:rPr lang="en-US" dirty="0"/>
              <a:t>When device lost or stolen or abandoned, and only to identify, verify, or contact device’s owner or authorized possessor</a:t>
            </a:r>
          </a:p>
        </p:txBody>
      </p:sp>
      <p:sp>
        <p:nvSpPr>
          <p:cNvPr id="4" name="Slide Number Placeholder 3"/>
          <p:cNvSpPr>
            <a:spLocks noGrp="1"/>
          </p:cNvSpPr>
          <p:nvPr>
            <p:ph type="sldNum" sz="quarter" idx="5"/>
          </p:nvPr>
        </p:nvSpPr>
        <p:spPr/>
        <p:txBody>
          <a:bodyPr/>
          <a:lstStyle/>
          <a:p>
            <a:fld id="{F93199CD-3E1B-4AE6-990F-76F925F5EA9F}" type="slidenum">
              <a:rPr lang="en-US" smtClean="0"/>
              <a:t>41</a:t>
            </a:fld>
            <a:endParaRPr lang="en-US" dirty="0"/>
          </a:p>
        </p:txBody>
      </p:sp>
    </p:spTree>
    <p:extLst>
      <p:ext uri="{BB962C8B-B14F-4D97-AF65-F5344CB8AC3E}">
        <p14:creationId xmlns:p14="http://schemas.microsoft.com/office/powerpoint/2010/main" val="35950375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42</a:t>
            </a:fld>
            <a:endParaRPr lang="en-US" dirty="0"/>
          </a:p>
        </p:txBody>
      </p:sp>
    </p:spTree>
    <p:extLst>
      <p:ext uri="{BB962C8B-B14F-4D97-AF65-F5344CB8AC3E}">
        <p14:creationId xmlns:p14="http://schemas.microsoft.com/office/powerpoint/2010/main" val="9960118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45</a:t>
            </a:fld>
            <a:endParaRPr lang="en-US" dirty="0"/>
          </a:p>
        </p:txBody>
      </p:sp>
    </p:spTree>
    <p:extLst>
      <p:ext uri="{BB962C8B-B14F-4D97-AF65-F5344CB8AC3E}">
        <p14:creationId xmlns:p14="http://schemas.microsoft.com/office/powerpoint/2010/main" val="8718296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46</a:t>
            </a:fld>
            <a:endParaRPr lang="en-US" dirty="0"/>
          </a:p>
        </p:txBody>
      </p:sp>
    </p:spTree>
    <p:extLst>
      <p:ext uri="{BB962C8B-B14F-4D97-AF65-F5344CB8AC3E}">
        <p14:creationId xmlns:p14="http://schemas.microsoft.com/office/powerpoint/2010/main" val="24481482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YOU HAD A PARTY SUBMIT ADDITIONAL EVIDENCE OR ASK THAT THE OTHER PARTY BE ASKED FOLLOW UP QUESTIONS?</a:t>
            </a:r>
          </a:p>
          <a:p>
            <a:r>
              <a:rPr lang="en-US" dirty="0"/>
              <a:t>HAS A PARTY OBJECTED TO EVIDENCE?</a:t>
            </a:r>
          </a:p>
        </p:txBody>
      </p:sp>
      <p:sp>
        <p:nvSpPr>
          <p:cNvPr id="4" name="Slide Number Placeholder 3"/>
          <p:cNvSpPr>
            <a:spLocks noGrp="1"/>
          </p:cNvSpPr>
          <p:nvPr>
            <p:ph type="sldNum" sz="quarter" idx="5"/>
          </p:nvPr>
        </p:nvSpPr>
        <p:spPr/>
        <p:txBody>
          <a:bodyPr/>
          <a:lstStyle/>
          <a:p>
            <a:fld id="{F93199CD-3E1B-4AE6-990F-76F925F5EA9F}" type="slidenum">
              <a:rPr lang="en-US" smtClean="0"/>
              <a:t>48</a:t>
            </a:fld>
            <a:endParaRPr lang="en-US" dirty="0"/>
          </a:p>
        </p:txBody>
      </p:sp>
    </p:spTree>
    <p:extLst>
      <p:ext uri="{BB962C8B-B14F-4D97-AF65-F5344CB8AC3E}">
        <p14:creationId xmlns:p14="http://schemas.microsoft.com/office/powerpoint/2010/main" val="38872582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50</a:t>
            </a:fld>
            <a:endParaRPr lang="en-US" dirty="0"/>
          </a:p>
        </p:txBody>
      </p:sp>
    </p:spTree>
    <p:extLst>
      <p:ext uri="{BB962C8B-B14F-4D97-AF65-F5344CB8AC3E}">
        <p14:creationId xmlns:p14="http://schemas.microsoft.com/office/powerpoint/2010/main" val="204736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51</a:t>
            </a:fld>
            <a:endParaRPr lang="en-US" dirty="0"/>
          </a:p>
        </p:txBody>
      </p:sp>
    </p:spTree>
    <p:extLst>
      <p:ext uri="{BB962C8B-B14F-4D97-AF65-F5344CB8AC3E}">
        <p14:creationId xmlns:p14="http://schemas.microsoft.com/office/powerpoint/2010/main" val="22021937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February 2015, the Family Policy Compliance Office (FPCO), the federal agency which administers FERPA, released a letter concluding that FERPA permits a district to disclose to a student who was subjected to unlawful discrimination certain information about the sanctions imposed upon the offender when the sanctions directly relate to that student. Thus, if properly remedying the impact of discrimination would require disclosing to the alleged victim certain information on how the district disciplined the alleged student offender (e.g., an order that the alleged offender stay away from the alleged victim), FPCO interprets FERPA as allowing the district to disclose that information.</a:t>
            </a:r>
          </a:p>
        </p:txBody>
      </p:sp>
      <p:sp>
        <p:nvSpPr>
          <p:cNvPr id="4" name="Slide Number Placeholder 3"/>
          <p:cNvSpPr>
            <a:spLocks noGrp="1"/>
          </p:cNvSpPr>
          <p:nvPr>
            <p:ph type="sldNum" sz="quarter" idx="5"/>
          </p:nvPr>
        </p:nvSpPr>
        <p:spPr/>
        <p:txBody>
          <a:bodyPr/>
          <a:lstStyle/>
          <a:p>
            <a:fld id="{F93199CD-3E1B-4AE6-990F-76F925F5EA9F}" type="slidenum">
              <a:rPr lang="en-US" smtClean="0"/>
              <a:t>52</a:t>
            </a:fld>
            <a:endParaRPr lang="en-US" dirty="0"/>
          </a:p>
        </p:txBody>
      </p:sp>
    </p:spTree>
    <p:extLst>
      <p:ext uri="{BB962C8B-B14F-4D97-AF65-F5344CB8AC3E}">
        <p14:creationId xmlns:p14="http://schemas.microsoft.com/office/powerpoint/2010/main" val="42814203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55</a:t>
            </a:fld>
            <a:endParaRPr lang="en-US" dirty="0"/>
          </a:p>
        </p:txBody>
      </p:sp>
    </p:spTree>
    <p:extLst>
      <p:ext uri="{BB962C8B-B14F-4D97-AF65-F5344CB8AC3E}">
        <p14:creationId xmlns:p14="http://schemas.microsoft.com/office/powerpoint/2010/main" val="37918938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CITATION TO NOTICE OF DISMISSAL??</a:t>
            </a:r>
          </a:p>
        </p:txBody>
      </p:sp>
      <p:sp>
        <p:nvSpPr>
          <p:cNvPr id="4" name="Slide Number Placeholder 3"/>
          <p:cNvSpPr>
            <a:spLocks noGrp="1"/>
          </p:cNvSpPr>
          <p:nvPr>
            <p:ph type="sldNum" sz="quarter" idx="5"/>
          </p:nvPr>
        </p:nvSpPr>
        <p:spPr/>
        <p:txBody>
          <a:bodyPr/>
          <a:lstStyle/>
          <a:p>
            <a:fld id="{F93199CD-3E1B-4AE6-990F-76F925F5EA9F}" type="slidenum">
              <a:rPr lang="en-US" smtClean="0"/>
              <a:t>56</a:t>
            </a:fld>
            <a:endParaRPr lang="en-US" dirty="0"/>
          </a:p>
        </p:txBody>
      </p:sp>
    </p:spTree>
    <p:extLst>
      <p:ext uri="{BB962C8B-B14F-4D97-AF65-F5344CB8AC3E}">
        <p14:creationId xmlns:p14="http://schemas.microsoft.com/office/powerpoint/2010/main" val="4012127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7</a:t>
            </a:fld>
            <a:endParaRPr lang="en-US" dirty="0"/>
          </a:p>
        </p:txBody>
      </p:sp>
    </p:spTree>
    <p:extLst>
      <p:ext uri="{BB962C8B-B14F-4D97-AF65-F5344CB8AC3E}">
        <p14:creationId xmlns:p14="http://schemas.microsoft.com/office/powerpoint/2010/main" val="6901621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 can dismiss, but also has option to proceed if it does not think dismissal appropriate. </a:t>
            </a:r>
          </a:p>
          <a:p>
            <a:r>
              <a:rPr lang="en-US" dirty="0"/>
              <a:t>If dismiss, must send written notice, and the reason, to the parties. Both parties have a right to appeal.</a:t>
            </a:r>
          </a:p>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57</a:t>
            </a:fld>
            <a:endParaRPr lang="en-US" dirty="0"/>
          </a:p>
        </p:txBody>
      </p:sp>
    </p:spTree>
    <p:extLst>
      <p:ext uri="{BB962C8B-B14F-4D97-AF65-F5344CB8AC3E}">
        <p14:creationId xmlns:p14="http://schemas.microsoft.com/office/powerpoint/2010/main" val="34237614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58</a:t>
            </a:fld>
            <a:endParaRPr lang="en-US" dirty="0"/>
          </a:p>
        </p:txBody>
      </p:sp>
    </p:spTree>
    <p:extLst>
      <p:ext uri="{BB962C8B-B14F-4D97-AF65-F5344CB8AC3E}">
        <p14:creationId xmlns:p14="http://schemas.microsoft.com/office/powerpoint/2010/main" val="24977537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also maintain records of all complaints filed, even if eventually withdrawn or dismissed.</a:t>
            </a:r>
          </a:p>
        </p:txBody>
      </p:sp>
      <p:sp>
        <p:nvSpPr>
          <p:cNvPr id="4" name="Slide Number Placeholder 3"/>
          <p:cNvSpPr>
            <a:spLocks noGrp="1"/>
          </p:cNvSpPr>
          <p:nvPr>
            <p:ph type="sldNum" sz="quarter" idx="5"/>
          </p:nvPr>
        </p:nvSpPr>
        <p:spPr/>
        <p:txBody>
          <a:bodyPr/>
          <a:lstStyle/>
          <a:p>
            <a:fld id="{F93199CD-3E1B-4AE6-990F-76F925F5EA9F}" type="slidenum">
              <a:rPr lang="en-US" smtClean="0"/>
              <a:t>59</a:t>
            </a:fld>
            <a:endParaRPr lang="en-US" dirty="0"/>
          </a:p>
        </p:txBody>
      </p:sp>
    </p:spTree>
    <p:extLst>
      <p:ext uri="{BB962C8B-B14F-4D97-AF65-F5344CB8AC3E}">
        <p14:creationId xmlns:p14="http://schemas.microsoft.com/office/powerpoint/2010/main" val="24342347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regulations clearly state that a school may provide additional explanations or details of additional measures taken in the future.</a:t>
            </a:r>
          </a:p>
        </p:txBody>
      </p:sp>
      <p:sp>
        <p:nvSpPr>
          <p:cNvPr id="4" name="Slide Number Placeholder 3"/>
          <p:cNvSpPr>
            <a:spLocks noGrp="1"/>
          </p:cNvSpPr>
          <p:nvPr>
            <p:ph type="sldNum" sz="quarter" idx="5"/>
          </p:nvPr>
        </p:nvSpPr>
        <p:spPr/>
        <p:txBody>
          <a:bodyPr/>
          <a:lstStyle/>
          <a:p>
            <a:fld id="{F93199CD-3E1B-4AE6-990F-76F925F5EA9F}" type="slidenum">
              <a:rPr lang="en-US" smtClean="0"/>
              <a:t>60</a:t>
            </a:fld>
            <a:endParaRPr lang="en-US" dirty="0"/>
          </a:p>
        </p:txBody>
      </p:sp>
    </p:spTree>
    <p:extLst>
      <p:ext uri="{BB962C8B-B14F-4D97-AF65-F5344CB8AC3E}">
        <p14:creationId xmlns:p14="http://schemas.microsoft.com/office/powerpoint/2010/main" val="21588759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3199CD-3E1B-4AE6-990F-76F925F5EA9F}" type="slidenum">
              <a:rPr lang="en-US" smtClean="0"/>
              <a:t>62</a:t>
            </a:fld>
            <a:endParaRPr lang="en-US" dirty="0"/>
          </a:p>
        </p:txBody>
      </p:sp>
    </p:spTree>
    <p:extLst>
      <p:ext uri="{BB962C8B-B14F-4D97-AF65-F5344CB8AC3E}">
        <p14:creationId xmlns:p14="http://schemas.microsoft.com/office/powerpoint/2010/main" val="363504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Unlike supportive measures that may be in place with or without a grievance process, remedies (following a determination of responsibility) can be punitive or disciplinary</a:t>
            </a:r>
          </a:p>
          <a:p>
            <a:endParaRPr lang="en-US" dirty="0"/>
          </a:p>
          <a:p>
            <a:r>
              <a:rPr lang="en-US" dirty="0"/>
              <a:t>Note the terms used – respondent is responsible or not responsible.  Title IX doesn’t use accusatory terms like respondent is “guilty” or “not guilty.”</a:t>
            </a:r>
          </a:p>
        </p:txBody>
      </p:sp>
      <p:sp>
        <p:nvSpPr>
          <p:cNvPr id="4" name="Slide Number Placeholder 3"/>
          <p:cNvSpPr>
            <a:spLocks noGrp="1"/>
          </p:cNvSpPr>
          <p:nvPr>
            <p:ph type="sldNum" sz="quarter" idx="5"/>
          </p:nvPr>
        </p:nvSpPr>
        <p:spPr/>
        <p:txBody>
          <a:bodyPr/>
          <a:lstStyle/>
          <a:p>
            <a:fld id="{F93199CD-3E1B-4AE6-990F-76F925F5EA9F}" type="slidenum">
              <a:rPr lang="en-US" smtClean="0"/>
              <a:t>8</a:t>
            </a:fld>
            <a:endParaRPr lang="en-US" dirty="0"/>
          </a:p>
        </p:txBody>
      </p:sp>
    </p:spTree>
    <p:extLst>
      <p:ext uri="{BB962C8B-B14F-4D97-AF65-F5344CB8AC3E}">
        <p14:creationId xmlns:p14="http://schemas.microsoft.com/office/powerpoint/2010/main" val="3594317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frame may be paused for law enforcement, absence of a party or witness, need for language assistance or accommodations. Parties must be advised of pause in investigation in writing.</a:t>
            </a:r>
          </a:p>
        </p:txBody>
      </p:sp>
      <p:sp>
        <p:nvSpPr>
          <p:cNvPr id="4" name="Slide Number Placeholder 3"/>
          <p:cNvSpPr>
            <a:spLocks noGrp="1"/>
          </p:cNvSpPr>
          <p:nvPr>
            <p:ph type="sldNum" sz="quarter" idx="5"/>
          </p:nvPr>
        </p:nvSpPr>
        <p:spPr/>
        <p:txBody>
          <a:bodyPr/>
          <a:lstStyle/>
          <a:p>
            <a:fld id="{F93199CD-3E1B-4AE6-990F-76F925F5EA9F}" type="slidenum">
              <a:rPr lang="en-US" smtClean="0"/>
              <a:t>9</a:t>
            </a:fld>
            <a:endParaRPr lang="en-US" dirty="0"/>
          </a:p>
        </p:txBody>
      </p:sp>
    </p:spTree>
    <p:extLst>
      <p:ext uri="{BB962C8B-B14F-4D97-AF65-F5344CB8AC3E}">
        <p14:creationId xmlns:p14="http://schemas.microsoft.com/office/powerpoint/2010/main" val="3404418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6E6E6E"/>
                </a:solidFill>
                <a:effectLst/>
                <a:latin typeface="Open Sans" panose="020B0606030504020204" pitchFamily="34" charset="0"/>
              </a:rPr>
              <a:t>Two supervisors frequently ‘rate’ several employees’ bodies and sex appeal, commenting suggestively about their clothing and appearance.</a:t>
            </a:r>
          </a:p>
          <a:p>
            <a:pPr algn="l">
              <a:buFont typeface="Arial" panose="020B0604020202020204" pitchFamily="34" charset="0"/>
              <a:buChar char="•"/>
            </a:pPr>
            <a:r>
              <a:rPr lang="en-US" b="0" i="0" dirty="0">
                <a:solidFill>
                  <a:srgbClr val="6E6E6E"/>
                </a:solidFill>
                <a:effectLst/>
                <a:latin typeface="Open Sans" panose="020B0606030504020204" pitchFamily="34" charset="0"/>
              </a:rPr>
              <a:t>A teacher engages students in discussions in class about their past sexual experiences, yet the conversation is not in any way germane to the subject matter of the class.  She probes for explicit details, and demands that students answer her, though they are clearly uncomfortable and hesitant.</a:t>
            </a:r>
          </a:p>
          <a:p>
            <a:pPr algn="l">
              <a:buFont typeface="Arial" panose="020B0604020202020204" pitchFamily="34" charset="0"/>
              <a:buChar char="•"/>
            </a:pPr>
            <a:r>
              <a:rPr lang="en-US" b="0" i="0" dirty="0">
                <a:solidFill>
                  <a:srgbClr val="6E6E6E"/>
                </a:solidFill>
                <a:effectLst/>
                <a:latin typeface="Open Sans" panose="020B0606030504020204" pitchFamily="34" charset="0"/>
              </a:rPr>
              <a:t>An ex-girlfriend widely spreads false stories about her sex life with her former boyfriend to the clear discomfort of the boyfriend, turning him into a social joke on campus.</a:t>
            </a:r>
          </a:p>
          <a:p>
            <a:pPr algn="l">
              <a:buFont typeface="Arial" panose="020B0604020202020204" pitchFamily="34" charset="0"/>
              <a:buChar char="•"/>
            </a:pPr>
            <a:r>
              <a:rPr lang="en-US" b="0" i="0" dirty="0">
                <a:solidFill>
                  <a:srgbClr val="6E6E6E"/>
                </a:solidFill>
                <a:effectLst/>
                <a:latin typeface="Open Sans" panose="020B0606030504020204" pitchFamily="34" charset="0"/>
              </a:rPr>
              <a:t>A student grabbed another student by the hair, then patted her on the behind</a:t>
            </a:r>
          </a:p>
          <a:p>
            <a:pPr algn="l">
              <a:buFont typeface="Arial" panose="020B0604020202020204" pitchFamily="34" charset="0"/>
              <a:buChar char="•"/>
            </a:pPr>
            <a:r>
              <a:rPr lang="en-US" b="0" i="0" dirty="0">
                <a:solidFill>
                  <a:srgbClr val="6E6E6E"/>
                </a:solidFill>
                <a:effectLst/>
                <a:latin typeface="Open Sans" panose="020B0606030504020204" pitchFamily="34" charset="0"/>
              </a:rPr>
              <a:t>Non-consensual video or audio-taping of sexual activity</a:t>
            </a:r>
          </a:p>
          <a:p>
            <a:pPr algn="l">
              <a:buFont typeface="Arial" panose="020B0604020202020204" pitchFamily="34" charset="0"/>
              <a:buChar char="•"/>
            </a:pPr>
            <a:r>
              <a:rPr lang="en-US" b="0" i="0" dirty="0">
                <a:solidFill>
                  <a:srgbClr val="6E6E6E"/>
                </a:solidFill>
                <a:effectLst/>
                <a:latin typeface="Open Sans" panose="020B0606030504020204" pitchFamily="34" charset="0"/>
              </a:rPr>
              <a:t>Engaging in Peeping </a:t>
            </a:r>
            <a:r>
              <a:rPr lang="en-US" b="0" i="0" dirty="0" err="1">
                <a:solidFill>
                  <a:srgbClr val="6E6E6E"/>
                </a:solidFill>
                <a:effectLst/>
                <a:latin typeface="Open Sans" panose="020B0606030504020204" pitchFamily="34" charset="0"/>
              </a:rPr>
              <a:t>Tommery</a:t>
            </a:r>
            <a:r>
              <a:rPr lang="en-US" b="0" i="0" dirty="0">
                <a:solidFill>
                  <a:srgbClr val="6E6E6E"/>
                </a:solidFill>
                <a:effectLst/>
                <a:latin typeface="Open Sans" panose="020B0606030504020204" pitchFamily="34" charset="0"/>
              </a:rPr>
              <a:t> – peering into locker room of opposite sex. Peering into locker room of same sex</a:t>
            </a:r>
          </a:p>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11</a:t>
            </a:fld>
            <a:endParaRPr lang="en-US" dirty="0"/>
          </a:p>
        </p:txBody>
      </p:sp>
    </p:spTree>
    <p:extLst>
      <p:ext uri="{BB962C8B-B14F-4D97-AF65-F5344CB8AC3E}">
        <p14:creationId xmlns:p14="http://schemas.microsoft.com/office/powerpoint/2010/main" val="683423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PERVASIVE: Widespread. • Openly practiced. • Well-known among students or employees — reputation of a department etc. • Occurring in public spaces (more likely to be pervasive). • “Harassment is pervasive when incidents of harassment occur either in concert or with regularity” (2001 Guidance – Footnote 44). • Frequency of the conduct is often a pervasiveness variable. – Intensity/duration. • Unreasonable interference. • A “gauntlet of sexual abuse” Meritor v. Vinson, 477 U.S. 57 (1986)</a:t>
            </a:r>
          </a:p>
        </p:txBody>
      </p:sp>
      <p:sp>
        <p:nvSpPr>
          <p:cNvPr id="4" name="Slide Number Placeholder 3"/>
          <p:cNvSpPr>
            <a:spLocks noGrp="1"/>
          </p:cNvSpPr>
          <p:nvPr>
            <p:ph type="sldNum" sz="quarter" idx="5"/>
          </p:nvPr>
        </p:nvSpPr>
        <p:spPr/>
        <p:txBody>
          <a:bodyPr/>
          <a:lstStyle/>
          <a:p>
            <a:fld id="{F93199CD-3E1B-4AE6-990F-76F925F5EA9F}" type="slidenum">
              <a:rPr lang="en-US" smtClean="0"/>
              <a:t>12</a:t>
            </a:fld>
            <a:endParaRPr lang="en-US" dirty="0"/>
          </a:p>
        </p:txBody>
      </p:sp>
    </p:spTree>
    <p:extLst>
      <p:ext uri="{BB962C8B-B14F-4D97-AF65-F5344CB8AC3E}">
        <p14:creationId xmlns:p14="http://schemas.microsoft.com/office/powerpoint/2010/main" val="1510212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13</a:t>
            </a:fld>
            <a:endParaRPr lang="en-US" dirty="0"/>
          </a:p>
        </p:txBody>
      </p:sp>
    </p:spTree>
    <p:extLst>
      <p:ext uri="{BB962C8B-B14F-4D97-AF65-F5344CB8AC3E}">
        <p14:creationId xmlns:p14="http://schemas.microsoft.com/office/powerpoint/2010/main" val="1916246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88825"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2498CD-A622-4ACC-98D8-8365C1B868F0}" type="datetime1">
              <a:rPr lang="en-US" smtClean="0"/>
              <a:pPr/>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76281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4AB525-F3F4-481A-B8D5-B732FA9EB082}" type="datetime1">
              <a:rPr lang="en-US" smtClean="0"/>
              <a:pPr/>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0490385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4AB525-F3F4-481A-B8D5-B732FA9EB082}" type="datetime1">
              <a:rPr lang="en-US" smtClean="0"/>
              <a:pPr/>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02510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4AB525-F3F4-481A-B8D5-B732FA9EB082}" type="datetime1">
              <a:rPr lang="en-US" smtClean="0"/>
              <a:pPr/>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86645116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4AB525-F3F4-481A-B8D5-B732FA9EB082}" type="datetime1">
              <a:rPr lang="en-US" smtClean="0"/>
              <a:pPr/>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93651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4AB525-F3F4-481A-B8D5-B732FA9EB082}" type="datetime1">
              <a:rPr lang="en-US" smtClean="0"/>
              <a:pPr/>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416033096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2CF6B-193C-4CEB-9860-F1C5F0818FA3}" type="datetime1">
              <a:rPr lang="en-US" smtClean="0"/>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264704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6CBC3-4EDC-4C84-BDD0-15F2AD890B92}" type="datetime1">
              <a:rPr lang="en-US" smtClean="0"/>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299584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BF3DB-CE40-42F4-BAF4-5D73D1160093}" type="datetime1">
              <a:rPr lang="en-US" smtClean="0"/>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87002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ECA6E5-33C6-44C3-9324-1BC5DF93F43F}" type="datetime1">
              <a:rPr lang="en-US" smtClean="0"/>
              <a:t>11/28/2023</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765819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C9C1D9-07E1-4387-AF34-89EE2802766D}" type="datetime1">
              <a:rPr lang="en-US" smtClean="0"/>
              <a:t>11/28/2023</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212776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69E85B-B39A-43E9-82DE-E3279D984288}" type="datetime1">
              <a:rPr lang="en-US" smtClean="0"/>
              <a:t>11/28/2023</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51857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270C95-D35D-47FC-816D-E56328637043}" type="datetime1">
              <a:rPr lang="en-US" smtClean="0"/>
              <a:t>11/28/2023</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183970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163A7-695C-4C09-B334-6924060F5B71}" type="datetime1">
              <a:rPr lang="en-US" smtClean="0"/>
              <a:t>11/28/2023</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534703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en-US"/>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5B6D02-49B3-41C1-9893-391F698AE757}" type="datetime1">
              <a:rPr lang="en-US" smtClean="0"/>
              <a:t>11/28/2023</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827980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dirty="0"/>
              <a:t>Click icon to add picture</a:t>
            </a:r>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
        <p:nvSpPr>
          <p:cNvPr id="5" name="Date Placeholder 4"/>
          <p:cNvSpPr>
            <a:spLocks noGrp="1"/>
          </p:cNvSpPr>
          <p:nvPr>
            <p:ph type="dt" sz="half" idx="10"/>
          </p:nvPr>
        </p:nvSpPr>
        <p:spPr/>
        <p:txBody>
          <a:bodyPr/>
          <a:lstStyle/>
          <a:p>
            <a:fld id="{7D91AC91-90B4-40B7-917F-BAE86E369F96}" type="datetime1">
              <a:rPr lang="en-US" smtClean="0"/>
              <a:t>11/28/2023</a:t>
            </a:fld>
            <a:endParaRPr lang="en-US" dirty="0"/>
          </a:p>
        </p:txBody>
      </p:sp>
    </p:spTree>
    <p:extLst>
      <p:ext uri="{BB962C8B-B14F-4D97-AF65-F5344CB8AC3E}">
        <p14:creationId xmlns:p14="http://schemas.microsoft.com/office/powerpoint/2010/main" val="315031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4AB525-F3F4-481A-B8D5-B732FA9EB082}" type="datetime1">
              <a:rPr lang="en-US" smtClean="0"/>
              <a:pPr/>
              <a:t>11/28/2023</a:t>
            </a:fld>
            <a:endParaRPr lang="en-US" dirty="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Add a footer</a:t>
            </a:r>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78039495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5312" y="838200"/>
            <a:ext cx="6629402" cy="1981200"/>
          </a:xfrm>
        </p:spPr>
        <p:txBody>
          <a:bodyPr/>
          <a:lstStyle/>
          <a:p>
            <a:r>
              <a:rPr lang="en-US" dirty="0"/>
              <a:t>Training on Current </a:t>
            </a:r>
            <a:br>
              <a:rPr lang="en-US" dirty="0"/>
            </a:br>
            <a:r>
              <a:rPr lang="en-US" dirty="0"/>
              <a:t>Title IX Regulations</a:t>
            </a:r>
          </a:p>
        </p:txBody>
      </p:sp>
      <p:sp>
        <p:nvSpPr>
          <p:cNvPr id="3" name="Subtitle 2"/>
          <p:cNvSpPr>
            <a:spLocks noGrp="1"/>
          </p:cNvSpPr>
          <p:nvPr>
            <p:ph type="subTitle" idx="1"/>
          </p:nvPr>
        </p:nvSpPr>
        <p:spPr>
          <a:xfrm>
            <a:off x="2132012" y="2819400"/>
            <a:ext cx="6477000" cy="609600"/>
          </a:xfrm>
        </p:spPr>
        <p:txBody>
          <a:bodyPr>
            <a:normAutofit/>
          </a:bodyPr>
          <a:lstStyle/>
          <a:p>
            <a:r>
              <a:rPr lang="en-US" dirty="0"/>
              <a:t>For Title IX Coordinators, Investigators, and Decision-makers</a:t>
            </a:r>
          </a:p>
          <a:p>
            <a:endParaRPr lang="en-US" dirty="0"/>
          </a:p>
        </p:txBody>
      </p:sp>
      <p:sp>
        <p:nvSpPr>
          <p:cNvPr id="4" name="TextBox 3">
            <a:extLst>
              <a:ext uri="{FF2B5EF4-FFF2-40B4-BE49-F238E27FC236}">
                <a16:creationId xmlns:a16="http://schemas.microsoft.com/office/drawing/2014/main" id="{B2E0E0BA-FF8C-4EDE-B13A-F15047242EE7}"/>
              </a:ext>
            </a:extLst>
          </p:cNvPr>
          <p:cNvSpPr txBox="1"/>
          <p:nvPr/>
        </p:nvSpPr>
        <p:spPr>
          <a:xfrm>
            <a:off x="5256212" y="5225289"/>
            <a:ext cx="5867400" cy="1169551"/>
          </a:xfrm>
          <a:prstGeom prst="rect">
            <a:avLst/>
          </a:prstGeom>
          <a:noFill/>
          <a:ln>
            <a:solidFill>
              <a:schemeClr val="bg2"/>
            </a:solidFill>
          </a:ln>
        </p:spPr>
        <p:txBody>
          <a:bodyPr wrap="square" rtlCol="0" anchor="ctr" anchorCtr="1">
            <a:spAutoFit/>
          </a:bodyPr>
          <a:lstStyle/>
          <a:p>
            <a:pPr>
              <a:spcBef>
                <a:spcPts val="600"/>
              </a:spcBef>
            </a:pPr>
            <a:r>
              <a:rPr lang="en-US" sz="2000" b="1" dirty="0"/>
              <a:t>Gina Beltramo, Lead Deputy County Attorney</a:t>
            </a:r>
          </a:p>
          <a:p>
            <a:pPr>
              <a:spcBef>
                <a:spcPts val="600"/>
              </a:spcBef>
            </a:pPr>
            <a:r>
              <a:rPr lang="en-US" sz="2000" b="1" dirty="0"/>
              <a:t>Sheila Vasantharam, Deputy County Attorney</a:t>
            </a:r>
          </a:p>
          <a:p>
            <a:pPr>
              <a:spcBef>
                <a:spcPts val="600"/>
              </a:spcBef>
            </a:pPr>
            <a:r>
              <a:rPr lang="en-US" sz="2000" b="1" dirty="0"/>
              <a:t>November 29, 2023</a:t>
            </a:r>
          </a:p>
        </p:txBody>
      </p:sp>
      <p:pic>
        <p:nvPicPr>
          <p:cNvPr id="7" name="Picture 6" descr="A picture containing text, sign&#10;&#10;Description automatically generated">
            <a:extLst>
              <a:ext uri="{FF2B5EF4-FFF2-40B4-BE49-F238E27FC236}">
                <a16:creationId xmlns:a16="http://schemas.microsoft.com/office/drawing/2014/main" id="{E156B26A-4352-A9AB-3030-407FD29DF3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421448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br>
              <a:rPr lang="en-US" sz="3200" dirty="0"/>
            </a:br>
            <a:r>
              <a:rPr lang="en-US" sz="3200" dirty="0"/>
              <a:t>Presumption of Innocence</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p:txBody>
          <a:bodyPr>
            <a:normAutofit/>
          </a:bodyPr>
          <a:lstStyle/>
          <a:p>
            <a:endParaRPr lang="en-US" dirty="0"/>
          </a:p>
          <a:p>
            <a:pPr marL="0" lvl="0" indent="0">
              <a:buNone/>
            </a:pPr>
            <a:r>
              <a:rPr lang="en-US" dirty="0"/>
              <a:t>Title IX specifies that the respondent is presumed innocent or “not responsible,” the complaint process must proceed based on this presumption, and the parties must be informed in the Notice of Complaint that there is this presumption-- the respondent is not responsible for the alleged conduct until a determination has been made at the conclusion of the complaint process.</a:t>
            </a:r>
          </a:p>
        </p:txBody>
      </p:sp>
      <p:pic>
        <p:nvPicPr>
          <p:cNvPr id="4" name="Picture 3" descr="A picture containing text, sign&#10;&#10;Description automatically generated">
            <a:extLst>
              <a:ext uri="{FF2B5EF4-FFF2-40B4-BE49-F238E27FC236}">
                <a16:creationId xmlns:a16="http://schemas.microsoft.com/office/drawing/2014/main" id="{E48AC443-00FF-617C-7C85-4F1F0667C9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192964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07F9-6B77-4261-B0C5-A9482CE1A676}"/>
              </a:ext>
            </a:extLst>
          </p:cNvPr>
          <p:cNvSpPr>
            <a:spLocks noGrp="1"/>
          </p:cNvSpPr>
          <p:nvPr>
            <p:ph type="title"/>
          </p:nvPr>
        </p:nvSpPr>
        <p:spPr/>
        <p:txBody>
          <a:bodyPr/>
          <a:lstStyle/>
          <a:p>
            <a:pPr algn="ctr"/>
            <a:r>
              <a:rPr lang="en-US" dirty="0"/>
              <a:t>TEST YOUR KNOWLEDGE</a:t>
            </a:r>
          </a:p>
        </p:txBody>
      </p:sp>
      <p:sp>
        <p:nvSpPr>
          <p:cNvPr id="3" name="Content Placeholder 2">
            <a:extLst>
              <a:ext uri="{FF2B5EF4-FFF2-40B4-BE49-F238E27FC236}">
                <a16:creationId xmlns:a16="http://schemas.microsoft.com/office/drawing/2014/main" id="{97359ECC-4F34-4BD0-BF98-78A2A1585B54}"/>
              </a:ext>
            </a:extLst>
          </p:cNvPr>
          <p:cNvSpPr>
            <a:spLocks noGrp="1"/>
          </p:cNvSpPr>
          <p:nvPr>
            <p:ph idx="1"/>
          </p:nvPr>
        </p:nvSpPr>
        <p:spPr>
          <a:xfrm>
            <a:off x="677158" y="1219200"/>
            <a:ext cx="8594429" cy="5562600"/>
          </a:xfrm>
        </p:spPr>
        <p:txBody>
          <a:bodyPr>
            <a:normAutofit lnSpcReduction="10000"/>
          </a:bodyPr>
          <a:lstStyle/>
          <a:p>
            <a:pPr marL="0" indent="0">
              <a:buNone/>
            </a:pPr>
            <a:r>
              <a:rPr lang="en-US" sz="2000" b="1" dirty="0">
                <a:latin typeface="+mj-lt"/>
              </a:rPr>
              <a:t>Is it sexual harassment?     Yes.    No.    Need more facts.</a:t>
            </a:r>
          </a:p>
          <a:p>
            <a:pPr>
              <a:buFont typeface="Wingdings" panose="05000000000000000000" pitchFamily="2" charset="2"/>
              <a:buChar char="Ø"/>
            </a:pPr>
            <a:r>
              <a:rPr lang="en-US" sz="1600" dirty="0">
                <a:latin typeface="+mj-lt"/>
              </a:rPr>
              <a:t>Student teased for being pregnant and not being able to participate in PE</a:t>
            </a:r>
          </a:p>
          <a:p>
            <a:pPr>
              <a:buFont typeface="Wingdings" panose="05000000000000000000" pitchFamily="2" charset="2"/>
              <a:buChar char="Ø"/>
            </a:pPr>
            <a:r>
              <a:rPr lang="en-US" sz="1600" dirty="0">
                <a:effectLst/>
                <a:latin typeface="+mj-lt"/>
                <a:ea typeface="Calibri" panose="020F0502020204030204" pitchFamily="34" charset="0"/>
              </a:rPr>
              <a:t>School guidance counselor tells teen that he will write recommendation letters for college as long as she sends him nude photo by email.</a:t>
            </a:r>
          </a:p>
          <a:p>
            <a:pPr>
              <a:buFont typeface="Wingdings" panose="05000000000000000000" pitchFamily="2" charset="2"/>
              <a:buChar char="Ø"/>
            </a:pPr>
            <a:r>
              <a:rPr lang="en-US" sz="1600" dirty="0">
                <a:latin typeface="+mj-lt"/>
              </a:rPr>
              <a:t>On a daily or weekly basis, members of the boys’ water polo team body-block female water polo players from being able to enter the pool area, so that the female team is unable to practice.</a:t>
            </a:r>
          </a:p>
          <a:p>
            <a:pPr>
              <a:buFont typeface="Wingdings" panose="05000000000000000000" pitchFamily="2" charset="2"/>
              <a:buChar char="Ø"/>
            </a:pPr>
            <a:r>
              <a:rPr lang="en-US" sz="1600" dirty="0">
                <a:latin typeface="+mj-lt"/>
              </a:rPr>
              <a:t>One heterosexual male student constantly calls another male student gay and uses gay slurs, sends student videos of men dancing suggestively, eggs on other heterosexual male students to join in in calling student gay.</a:t>
            </a:r>
          </a:p>
          <a:p>
            <a:pPr>
              <a:buFont typeface="Wingdings" panose="05000000000000000000" pitchFamily="2" charset="2"/>
              <a:buChar char="Ø"/>
            </a:pPr>
            <a:r>
              <a:rPr lang="en-US" sz="1600" b="0" i="0" dirty="0">
                <a:solidFill>
                  <a:schemeClr val="tx1"/>
                </a:solidFill>
                <a:effectLst/>
                <a:latin typeface="+mj-lt"/>
              </a:rPr>
              <a:t>A student repeatedly sends sexually oriented jokes around on an email list they created, using a private email account, even when asked to stop, causing one recipient to avoid the sender on campus</a:t>
            </a:r>
          </a:p>
          <a:p>
            <a:pPr>
              <a:buFont typeface="Wingdings" panose="05000000000000000000" pitchFamily="2" charset="2"/>
              <a:buChar char="Ø"/>
            </a:pPr>
            <a:r>
              <a:rPr lang="en-US" sz="1600" b="0" i="0" dirty="0">
                <a:solidFill>
                  <a:schemeClr val="tx1"/>
                </a:solidFill>
                <a:effectLst/>
              </a:rPr>
              <a:t>Explicit sexual pictures are displayed on a student’s computer monitor once. Displayed twice. Displayed consistently.</a:t>
            </a:r>
          </a:p>
          <a:p>
            <a:pPr>
              <a:buFont typeface="Wingdings" panose="05000000000000000000" pitchFamily="2" charset="2"/>
              <a:buChar char="Ø"/>
            </a:pPr>
            <a:r>
              <a:rPr lang="en-US" sz="1600" b="0" i="0" dirty="0">
                <a:solidFill>
                  <a:schemeClr val="tx1"/>
                </a:solidFill>
                <a:effectLst/>
              </a:rPr>
              <a:t>A male student peers into the female locker room, while students are changing. What if it’s a male student peering into the male locker room?</a:t>
            </a:r>
          </a:p>
          <a:p>
            <a:pPr marL="0" indent="0">
              <a:buNone/>
            </a:pPr>
            <a:endParaRPr lang="en-US" sz="1600" b="0" i="0" dirty="0">
              <a:solidFill>
                <a:schemeClr val="tx1"/>
              </a:solidFill>
              <a:effectLst/>
            </a:endParaRPr>
          </a:p>
          <a:p>
            <a:pPr marL="0" indent="0">
              <a:buNone/>
            </a:pPr>
            <a:r>
              <a:rPr lang="en-US" sz="1600" b="0" i="0" dirty="0">
                <a:solidFill>
                  <a:schemeClr val="tx1"/>
                </a:solidFill>
                <a:effectLst/>
              </a:rPr>
              <a:t> </a:t>
            </a:r>
          </a:p>
          <a:p>
            <a:pPr marL="0" indent="0">
              <a:buNone/>
            </a:pPr>
            <a:endParaRPr lang="en-US" sz="1600" dirty="0">
              <a:solidFill>
                <a:schemeClr val="tx1"/>
              </a:solidFill>
              <a:latin typeface="+mj-lt"/>
            </a:endParaRPr>
          </a:p>
          <a:p>
            <a:pPr marL="0" indent="0">
              <a:buNone/>
            </a:pPr>
            <a:endParaRPr lang="en-US" sz="1600" dirty="0">
              <a:latin typeface="+mj-lt"/>
            </a:endParaRPr>
          </a:p>
          <a:p>
            <a:pPr marL="0" indent="0">
              <a:buNone/>
            </a:pPr>
            <a:endParaRPr lang="en-US" sz="1600" dirty="0">
              <a:latin typeface="+mj-lt"/>
            </a:endParaRPr>
          </a:p>
          <a:p>
            <a:pPr marL="0" indent="0">
              <a:buNone/>
            </a:pPr>
            <a:endParaRPr lang="en-US" sz="1600" dirty="0">
              <a:latin typeface="+mj-lt"/>
            </a:endParaRPr>
          </a:p>
        </p:txBody>
      </p:sp>
      <p:sp>
        <p:nvSpPr>
          <p:cNvPr id="5" name="Rectangle 4">
            <a:extLst>
              <a:ext uri="{FF2B5EF4-FFF2-40B4-BE49-F238E27FC236}">
                <a16:creationId xmlns:a16="http://schemas.microsoft.com/office/drawing/2014/main" id="{A5F36C1E-C48C-68E8-487C-4256E7884273}"/>
              </a:ext>
            </a:extLst>
          </p:cNvPr>
          <p:cNvSpPr/>
          <p:nvPr/>
        </p:nvSpPr>
        <p:spPr>
          <a:xfrm>
            <a:off x="3732212" y="1270000"/>
            <a:ext cx="152400" cy="17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E40AA4F-B3F6-6F2E-F257-1323072698F3}"/>
              </a:ext>
            </a:extLst>
          </p:cNvPr>
          <p:cNvSpPr/>
          <p:nvPr/>
        </p:nvSpPr>
        <p:spPr>
          <a:xfrm>
            <a:off x="4494212" y="1261165"/>
            <a:ext cx="152400" cy="17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DCCB3D9-10FD-486B-DA30-4C8299AC1967}"/>
              </a:ext>
            </a:extLst>
          </p:cNvPr>
          <p:cNvSpPr/>
          <p:nvPr/>
        </p:nvSpPr>
        <p:spPr>
          <a:xfrm>
            <a:off x="5180012" y="1278835"/>
            <a:ext cx="152400" cy="17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sign&#10;&#10;Description automatically generated">
            <a:extLst>
              <a:ext uri="{FF2B5EF4-FFF2-40B4-BE49-F238E27FC236}">
                <a16:creationId xmlns:a16="http://schemas.microsoft.com/office/drawing/2014/main" id="{0D8513F5-0D71-EDD7-E8B3-642D28E443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1" y="5715000"/>
            <a:ext cx="1066799" cy="1060411"/>
          </a:xfrm>
          <a:prstGeom prst="rect">
            <a:avLst/>
          </a:prstGeom>
        </p:spPr>
      </p:pic>
    </p:spTree>
    <p:extLst>
      <p:ext uri="{BB962C8B-B14F-4D97-AF65-F5344CB8AC3E}">
        <p14:creationId xmlns:p14="http://schemas.microsoft.com/office/powerpoint/2010/main" val="63628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pPr algn="ctr"/>
            <a:r>
              <a:rPr lang="en-US" dirty="0"/>
              <a:t>What is Sexual Harassment ?</a:t>
            </a:r>
            <a:br>
              <a:rPr lang="en-US" dirty="0"/>
            </a:br>
            <a:r>
              <a:rPr lang="en-US" sz="1800" dirty="0">
                <a:solidFill>
                  <a:schemeClr val="tx1"/>
                </a:solidFill>
              </a:rPr>
              <a:t>34 CFR 106.30(a)</a:t>
            </a:r>
            <a:br>
              <a:rPr lang="en-US" dirty="0"/>
            </a:br>
            <a:endParaRPr lang="en-US" dirty="0"/>
          </a:p>
        </p:txBody>
      </p:sp>
      <p:sp>
        <p:nvSpPr>
          <p:cNvPr id="14" name="Content Placeholder 13"/>
          <p:cNvSpPr>
            <a:spLocks noGrp="1"/>
          </p:cNvSpPr>
          <p:nvPr>
            <p:ph idx="1"/>
          </p:nvPr>
        </p:nvSpPr>
        <p:spPr>
          <a:xfrm>
            <a:off x="677158" y="1752600"/>
            <a:ext cx="8594429" cy="4288763"/>
          </a:xfrm>
        </p:spPr>
        <p:txBody>
          <a:bodyPr>
            <a:normAutofit/>
          </a:bodyPr>
          <a:lstStyle/>
          <a:p>
            <a:pPr marL="0" indent="0">
              <a:buNone/>
            </a:pPr>
            <a:r>
              <a:rPr lang="en-US" dirty="0"/>
              <a:t>Sexual harassment is behavior on the basis of sex that satisfies one or more of the following: </a:t>
            </a:r>
          </a:p>
          <a:p>
            <a:pPr lvl="0">
              <a:buFont typeface="Wingdings" panose="05000000000000000000" pitchFamily="2" charset="2"/>
              <a:buChar char="Ø"/>
            </a:pPr>
            <a:r>
              <a:rPr lang="en-US" dirty="0"/>
              <a:t>  A school employee conditioning provision of an aid, benefit or service upon a person’s participation in unwelcome sexual conduct, a.k.a </a:t>
            </a:r>
            <a:r>
              <a:rPr lang="en-US" b="1" dirty="0"/>
              <a:t>quid pro quo</a:t>
            </a:r>
            <a:r>
              <a:rPr lang="en-US" dirty="0"/>
              <a:t>;</a:t>
            </a:r>
          </a:p>
          <a:p>
            <a:pPr lvl="0">
              <a:buFont typeface="Wingdings" panose="05000000000000000000" pitchFamily="2" charset="2"/>
              <a:buChar char="Ø"/>
            </a:pPr>
            <a:r>
              <a:rPr lang="en-US" dirty="0"/>
              <a:t>  Unwelcome conduct determined by a reasonable person, to be so </a:t>
            </a:r>
            <a:r>
              <a:rPr lang="en-US" b="1" dirty="0"/>
              <a:t>severe, pervasive, and objectively offensive</a:t>
            </a:r>
            <a:r>
              <a:rPr lang="en-US" dirty="0"/>
              <a:t> that it effectively denies a person equal access to the school’s educational program or activity; </a:t>
            </a:r>
          </a:p>
          <a:p>
            <a:pPr lvl="1">
              <a:buFont typeface="Arial" panose="020B0604020202020204" pitchFamily="34" charset="0"/>
              <a:buChar char="•"/>
            </a:pPr>
            <a:r>
              <a:rPr lang="en-US" dirty="0"/>
              <a:t>Note that Title IX defines sexual harassment specifically and this definition may be different from how districts perceive sexual harassment outside of Title IX context</a:t>
            </a:r>
          </a:p>
          <a:p>
            <a:pPr lvl="0">
              <a:buFont typeface="Wingdings" panose="05000000000000000000" pitchFamily="2" charset="2"/>
              <a:buChar char="Ø"/>
            </a:pPr>
            <a:r>
              <a:rPr lang="en-US" dirty="0"/>
              <a:t>Sexual assault, as defined in the Clery Act and Violence Against Women Act.</a:t>
            </a:r>
          </a:p>
          <a:p>
            <a:pPr lvl="0">
              <a:buFont typeface="Wingdings" panose="05000000000000000000" pitchFamily="2" charset="2"/>
              <a:buChar char="Ø"/>
            </a:pPr>
            <a:endParaRPr lang="en-US" dirty="0"/>
          </a:p>
          <a:p>
            <a:pPr lvl="0">
              <a:buFont typeface="Wingdings" panose="05000000000000000000" pitchFamily="2" charset="2"/>
              <a:buChar char="Ø"/>
            </a:pPr>
            <a:endParaRPr lang="en-US" dirty="0"/>
          </a:p>
        </p:txBody>
      </p:sp>
      <p:pic>
        <p:nvPicPr>
          <p:cNvPr id="2" name="Picture 1" descr="A picture containing text, sign&#10;&#10;Description automatically generated">
            <a:extLst>
              <a:ext uri="{FF2B5EF4-FFF2-40B4-BE49-F238E27FC236}">
                <a16:creationId xmlns:a16="http://schemas.microsoft.com/office/drawing/2014/main" id="{2534253F-C67C-875B-AD9D-E385D4CF38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99469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pPr algn="ctr"/>
            <a:r>
              <a:rPr lang="en-US" dirty="0"/>
              <a:t>Scope of Sexual Acts as Sexual Harassment</a:t>
            </a:r>
            <a:br>
              <a:rPr lang="en-US" dirty="0"/>
            </a:br>
            <a:endParaRPr lang="en-US" dirty="0"/>
          </a:p>
        </p:txBody>
      </p:sp>
      <p:sp>
        <p:nvSpPr>
          <p:cNvPr id="14" name="Content Placeholder 13"/>
          <p:cNvSpPr>
            <a:spLocks noGrp="1"/>
          </p:cNvSpPr>
          <p:nvPr>
            <p:ph idx="1"/>
          </p:nvPr>
        </p:nvSpPr>
        <p:spPr>
          <a:xfrm>
            <a:off x="677158" y="1295400"/>
            <a:ext cx="8594429" cy="4648199"/>
          </a:xfrm>
        </p:spPr>
        <p:txBody>
          <a:bodyPr>
            <a:noAutofit/>
          </a:bodyPr>
          <a:lstStyle/>
          <a:p>
            <a:pPr marL="342900" indent="-342900">
              <a:buAutoNum type="arabicPeriod"/>
            </a:pPr>
            <a:r>
              <a:rPr lang="en-US" sz="1600" dirty="0"/>
              <a:t>Sexual Assault</a:t>
            </a:r>
          </a:p>
          <a:p>
            <a:pPr marL="399930" lvl="1" indent="0">
              <a:buNone/>
            </a:pPr>
            <a:r>
              <a:rPr lang="en-US" b="0" i="0" u="none" strike="noStrike" baseline="0" dirty="0">
                <a:latin typeface="Arial" panose="020B0604020202020204" pitchFamily="34" charset="0"/>
              </a:rPr>
              <a:t>Any sexual act directed against Complainant, forcibly, against Complainant’s will, or without consent</a:t>
            </a:r>
            <a:r>
              <a:rPr lang="en-US" dirty="0"/>
              <a:t>  </a:t>
            </a:r>
          </a:p>
          <a:p>
            <a:pPr marL="342900" indent="-342900">
              <a:buAutoNum type="arabicPeriod"/>
            </a:pPr>
            <a:r>
              <a:rPr lang="en-US" sz="1600" dirty="0"/>
              <a:t>Dating Violence</a:t>
            </a:r>
          </a:p>
          <a:p>
            <a:pPr marL="342900" indent="-342900">
              <a:buAutoNum type="arabicPeriod"/>
            </a:pPr>
            <a:r>
              <a:rPr lang="en-US" sz="1600" dirty="0"/>
              <a:t>Domestic Violence</a:t>
            </a:r>
          </a:p>
          <a:p>
            <a:pPr marL="342900" indent="-342900">
              <a:buAutoNum type="arabicPeriod"/>
            </a:pPr>
            <a:r>
              <a:rPr lang="en-US" sz="1600" dirty="0"/>
              <a:t>Stalking</a:t>
            </a:r>
          </a:p>
          <a:p>
            <a:pPr marL="457063" lvl="1" indent="0">
              <a:buNone/>
            </a:pPr>
            <a:r>
              <a:rPr lang="en-US" dirty="0"/>
              <a:t>Engaging in a course of conduct (on the basis of sex) directed at a person that would cause a reasonable person to fear for their safety or the safety of others, or suffer substantial emotion distress</a:t>
            </a:r>
          </a:p>
          <a:p>
            <a:pPr marL="457063" lvl="1" indent="0">
              <a:buNone/>
            </a:pPr>
            <a:r>
              <a:rPr lang="en-US" sz="1600" dirty="0">
                <a:solidFill>
                  <a:srgbClr val="7030A0"/>
                </a:solidFill>
              </a:rPr>
              <a:t>Cross reference - Student Sexual Abuse Response Guidelines for San Mateo County Schools and Law Enforcement, which deals with student sexual abuse – contact legal counsel if uncertain whether specific alleged conduct qualifies as student sexual abuse.  (Same recommendation re determining whether alleged conduct is sexual harassment under Title IX.)</a:t>
            </a:r>
          </a:p>
          <a:p>
            <a:pPr marL="457063" lvl="1" indent="0">
              <a:buNone/>
            </a:pPr>
            <a:r>
              <a:rPr lang="en-US" sz="1600" dirty="0">
                <a:solidFill>
                  <a:srgbClr val="7030A0"/>
                </a:solidFill>
              </a:rPr>
              <a:t>Also, be mindful of mandatory reporting obligations re child abuse/child sexual abuse, which cannot be delegated.  This includes keeping complainant in a safe place and maintaining complainant’s confidentiality pending law enforcement response. </a:t>
            </a:r>
          </a:p>
          <a:p>
            <a:pPr marL="457063" lvl="1" indent="0">
              <a:buNone/>
            </a:pPr>
            <a:endParaRPr lang="en-US" dirty="0"/>
          </a:p>
        </p:txBody>
      </p:sp>
      <p:pic>
        <p:nvPicPr>
          <p:cNvPr id="2" name="Picture 1" descr="A picture containing text, sign&#10;&#10;Description automatically generated">
            <a:extLst>
              <a:ext uri="{FF2B5EF4-FFF2-40B4-BE49-F238E27FC236}">
                <a16:creationId xmlns:a16="http://schemas.microsoft.com/office/drawing/2014/main" id="{F5E433B0-6B1D-BD7D-9A27-D6EC9154AE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6173988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07F9-6B77-4261-B0C5-A9482CE1A676}"/>
              </a:ext>
            </a:extLst>
          </p:cNvPr>
          <p:cNvSpPr>
            <a:spLocks noGrp="1"/>
          </p:cNvSpPr>
          <p:nvPr>
            <p:ph type="title"/>
          </p:nvPr>
        </p:nvSpPr>
        <p:spPr/>
        <p:txBody>
          <a:bodyPr/>
          <a:lstStyle/>
          <a:p>
            <a:pPr algn="ctr"/>
            <a:r>
              <a:rPr lang="en-US" dirty="0"/>
              <a:t>Sex Based Discrimination, As It Stands Today</a:t>
            </a:r>
          </a:p>
        </p:txBody>
      </p:sp>
      <p:sp>
        <p:nvSpPr>
          <p:cNvPr id="3" name="Content Placeholder 2">
            <a:extLst>
              <a:ext uri="{FF2B5EF4-FFF2-40B4-BE49-F238E27FC236}">
                <a16:creationId xmlns:a16="http://schemas.microsoft.com/office/drawing/2014/main" id="{97359ECC-4F34-4BD0-BF98-78A2A1585B54}"/>
              </a:ext>
            </a:extLst>
          </p:cNvPr>
          <p:cNvSpPr>
            <a:spLocks noGrp="1"/>
          </p:cNvSpPr>
          <p:nvPr>
            <p:ph idx="1"/>
          </p:nvPr>
        </p:nvSpPr>
        <p:spPr>
          <a:xfrm>
            <a:off x="677158" y="1930400"/>
            <a:ext cx="8594429" cy="4110963"/>
          </a:xfrm>
        </p:spPr>
        <p:txBody>
          <a:bodyPr>
            <a:normAutofit/>
          </a:bodyPr>
          <a:lstStyle/>
          <a:p>
            <a:pPr marL="0" indent="0">
              <a:buNone/>
            </a:pPr>
            <a:r>
              <a:rPr lang="en-US" sz="2400" dirty="0"/>
              <a:t>Sex-based discrimination Includes:</a:t>
            </a:r>
          </a:p>
          <a:p>
            <a:pPr>
              <a:buFont typeface="Wingdings" panose="05000000000000000000" pitchFamily="2" charset="2"/>
              <a:buChar char="Ø"/>
            </a:pPr>
            <a:r>
              <a:rPr lang="en-US" sz="2400" dirty="0"/>
              <a:t>Sexual Harassment</a:t>
            </a:r>
          </a:p>
          <a:p>
            <a:pPr>
              <a:buFont typeface="Wingdings" panose="05000000000000000000" pitchFamily="2" charset="2"/>
              <a:buChar char="Ø"/>
            </a:pPr>
            <a:r>
              <a:rPr lang="en-US" sz="2400" dirty="0"/>
              <a:t>Sexual violence</a:t>
            </a:r>
          </a:p>
          <a:p>
            <a:pPr>
              <a:buFont typeface="Wingdings" panose="05000000000000000000" pitchFamily="2" charset="2"/>
              <a:buChar char="Ø"/>
            </a:pPr>
            <a:r>
              <a:rPr lang="en-US" sz="2400" dirty="0"/>
              <a:t>Discrimination based on gender stereotypes</a:t>
            </a:r>
          </a:p>
          <a:p>
            <a:pPr>
              <a:buFont typeface="Wingdings" panose="05000000000000000000" pitchFamily="2" charset="2"/>
              <a:buChar char="Ø"/>
            </a:pPr>
            <a:r>
              <a:rPr lang="en-US" sz="2400" dirty="0"/>
              <a:t>Gender-based discrimination</a:t>
            </a:r>
          </a:p>
          <a:p>
            <a:pPr>
              <a:buFont typeface="Wingdings" panose="05000000000000000000" pitchFamily="2" charset="2"/>
              <a:buChar char="Ø"/>
            </a:pPr>
            <a:r>
              <a:rPr lang="en-US" sz="2400" dirty="0"/>
              <a:t>Sexual orientation </a:t>
            </a:r>
          </a:p>
          <a:p>
            <a:pPr>
              <a:buFont typeface="Wingdings" panose="05000000000000000000" pitchFamily="2" charset="2"/>
              <a:buChar char="Ø"/>
            </a:pPr>
            <a:r>
              <a:rPr lang="en-US" sz="2400" dirty="0"/>
              <a:t>Gender identity</a:t>
            </a:r>
          </a:p>
        </p:txBody>
      </p:sp>
      <p:pic>
        <p:nvPicPr>
          <p:cNvPr id="4" name="Picture 3" descr="A picture containing text, sign&#10;&#10;Description automatically generated">
            <a:extLst>
              <a:ext uri="{FF2B5EF4-FFF2-40B4-BE49-F238E27FC236}">
                <a16:creationId xmlns:a16="http://schemas.microsoft.com/office/drawing/2014/main" id="{3D24D387-74DA-A54D-63A1-D736518A56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90968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EBA7D-855D-C806-FE13-08FD82CA6515}"/>
              </a:ext>
            </a:extLst>
          </p:cNvPr>
          <p:cNvSpPr>
            <a:spLocks noGrp="1"/>
          </p:cNvSpPr>
          <p:nvPr>
            <p:ph type="title"/>
          </p:nvPr>
        </p:nvSpPr>
        <p:spPr>
          <a:xfrm>
            <a:off x="677159" y="609600"/>
            <a:ext cx="8594429" cy="1219200"/>
          </a:xfrm>
        </p:spPr>
        <p:txBody>
          <a:bodyPr/>
          <a:lstStyle/>
          <a:p>
            <a:pPr algn="ctr"/>
            <a:r>
              <a:rPr lang="en-US" dirty="0"/>
              <a:t>GROUP WORK</a:t>
            </a:r>
          </a:p>
        </p:txBody>
      </p:sp>
      <p:sp>
        <p:nvSpPr>
          <p:cNvPr id="3" name="Text Placeholder 2">
            <a:extLst>
              <a:ext uri="{FF2B5EF4-FFF2-40B4-BE49-F238E27FC236}">
                <a16:creationId xmlns:a16="http://schemas.microsoft.com/office/drawing/2014/main" id="{1B52D586-C97C-98A8-CAB0-384A0533048B}"/>
              </a:ext>
            </a:extLst>
          </p:cNvPr>
          <p:cNvSpPr>
            <a:spLocks noGrp="1"/>
          </p:cNvSpPr>
          <p:nvPr>
            <p:ph type="body" idx="1"/>
          </p:nvPr>
        </p:nvSpPr>
        <p:spPr>
          <a:xfrm>
            <a:off x="677159" y="2209800"/>
            <a:ext cx="8594429" cy="3831562"/>
          </a:xfrm>
        </p:spPr>
        <p:txBody>
          <a:bodyPr>
            <a:normAutofit/>
          </a:bodyPr>
          <a:lstStyle/>
          <a:p>
            <a:r>
              <a:rPr lang="en-US" sz="2600" dirty="0"/>
              <a:t>Identify as a group: What are common issues and challenges your district faces with Title IX?</a:t>
            </a:r>
          </a:p>
          <a:p>
            <a:endParaRPr lang="en-US" sz="2600" dirty="0"/>
          </a:p>
          <a:p>
            <a:endParaRPr lang="en-US" sz="2600" dirty="0"/>
          </a:p>
          <a:p>
            <a:endParaRPr lang="en-US" sz="2600" dirty="0"/>
          </a:p>
        </p:txBody>
      </p:sp>
      <p:pic>
        <p:nvPicPr>
          <p:cNvPr id="4" name="Picture 3" descr="A picture containing text, sign&#10;&#10;Description automatically generated">
            <a:extLst>
              <a:ext uri="{FF2B5EF4-FFF2-40B4-BE49-F238E27FC236}">
                <a16:creationId xmlns:a16="http://schemas.microsoft.com/office/drawing/2014/main" id="{CB55D40E-F75B-581B-0B21-053E98D1C6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390165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pPr algn="ctr"/>
            <a:r>
              <a:rPr lang="en-US" dirty="0"/>
              <a:t>When is Title IX Triggered?</a:t>
            </a:r>
            <a:br>
              <a:rPr lang="en-US" dirty="0"/>
            </a:br>
            <a:r>
              <a:rPr lang="en-US" sz="1800" dirty="0">
                <a:solidFill>
                  <a:schemeClr val="tx1"/>
                </a:solidFill>
              </a:rPr>
              <a:t>34 CFR 106.44(a)</a:t>
            </a:r>
            <a:br>
              <a:rPr lang="en-US" dirty="0"/>
            </a:br>
            <a:endParaRPr lang="en-US" dirty="0"/>
          </a:p>
        </p:txBody>
      </p:sp>
      <p:sp>
        <p:nvSpPr>
          <p:cNvPr id="14" name="Content Placeholder 13"/>
          <p:cNvSpPr>
            <a:spLocks noGrp="1"/>
          </p:cNvSpPr>
          <p:nvPr>
            <p:ph idx="1"/>
          </p:nvPr>
        </p:nvSpPr>
        <p:spPr>
          <a:xfrm>
            <a:off x="677158" y="1676400"/>
            <a:ext cx="8594429" cy="4364963"/>
          </a:xfrm>
        </p:spPr>
        <p:txBody>
          <a:bodyPr>
            <a:noAutofit/>
          </a:bodyPr>
          <a:lstStyle/>
          <a:p>
            <a:pPr marL="0" indent="0">
              <a:buNone/>
            </a:pPr>
            <a:r>
              <a:rPr lang="en-US" sz="2400" dirty="0"/>
              <a:t>Title IX covers sexual harassment that happens:</a:t>
            </a:r>
          </a:p>
          <a:p>
            <a:pPr marL="457200" indent="-457200">
              <a:buFont typeface="+mj-lt"/>
              <a:buAutoNum type="arabicPeriod"/>
            </a:pPr>
            <a:r>
              <a:rPr lang="en-US" sz="2400" dirty="0"/>
              <a:t>In an educational program or activity</a:t>
            </a:r>
          </a:p>
          <a:p>
            <a:pPr lvl="1">
              <a:buFont typeface="Wingdings" panose="05000000000000000000" pitchFamily="2" charset="2"/>
              <a:buChar char="Ø"/>
            </a:pPr>
            <a:r>
              <a:rPr lang="en-US" sz="2400" dirty="0"/>
              <a:t>Not just “on campus” situations</a:t>
            </a:r>
          </a:p>
          <a:p>
            <a:pPr lvl="1">
              <a:buFont typeface="Wingdings" panose="05000000000000000000" pitchFamily="2" charset="2"/>
              <a:buChar char="Ø"/>
            </a:pPr>
            <a:r>
              <a:rPr lang="en-US" sz="2400" dirty="0"/>
              <a:t>That includes locations, events and circumstances where the school exerts </a:t>
            </a:r>
            <a:r>
              <a:rPr lang="en-US" sz="2400" b="1" dirty="0"/>
              <a:t>substantial control </a:t>
            </a:r>
            <a:r>
              <a:rPr lang="en-US" sz="2400" dirty="0"/>
              <a:t>over the context of the alleged harassment and the person alleged to have committed the harassment, i.e. field trip, school bus, academic conferences, as well as any building owned or controlled by a student organization.</a:t>
            </a:r>
          </a:p>
          <a:p>
            <a:pPr lvl="1">
              <a:buFont typeface="Wingdings" panose="05000000000000000000" pitchFamily="2" charset="2"/>
              <a:buChar char="Ø"/>
            </a:pPr>
            <a:r>
              <a:rPr lang="en-US" sz="2201" dirty="0"/>
              <a:t>Against a person in the United States.</a:t>
            </a:r>
          </a:p>
        </p:txBody>
      </p:sp>
      <p:pic>
        <p:nvPicPr>
          <p:cNvPr id="2" name="Picture 1" descr="A picture containing text, sign&#10;&#10;Description automatically generated">
            <a:extLst>
              <a:ext uri="{FF2B5EF4-FFF2-40B4-BE49-F238E27FC236}">
                <a16:creationId xmlns:a16="http://schemas.microsoft.com/office/drawing/2014/main" id="{F3EF0182-DD41-C6E1-B2B2-B5428C0A89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956925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77158" y="609600"/>
            <a:ext cx="8594429" cy="914400"/>
          </a:xfrm>
        </p:spPr>
        <p:txBody>
          <a:bodyPr>
            <a:normAutofit fontScale="90000"/>
          </a:bodyPr>
          <a:lstStyle/>
          <a:p>
            <a:pPr algn="ctr"/>
            <a:r>
              <a:rPr lang="en-US" dirty="0"/>
              <a:t>“In an Education Program or Activity”</a:t>
            </a:r>
            <a:br>
              <a:rPr lang="en-US" dirty="0"/>
            </a:br>
            <a:br>
              <a:rPr lang="en-US" dirty="0"/>
            </a:br>
            <a:endParaRPr lang="en-US" dirty="0"/>
          </a:p>
        </p:txBody>
      </p:sp>
      <p:sp>
        <p:nvSpPr>
          <p:cNvPr id="14" name="Content Placeholder 13"/>
          <p:cNvSpPr>
            <a:spLocks noGrp="1"/>
          </p:cNvSpPr>
          <p:nvPr>
            <p:ph idx="1"/>
          </p:nvPr>
        </p:nvSpPr>
        <p:spPr>
          <a:xfrm>
            <a:off x="677158" y="1676400"/>
            <a:ext cx="8594429" cy="4364963"/>
          </a:xfrm>
        </p:spPr>
        <p:txBody>
          <a:bodyPr>
            <a:noAutofit/>
          </a:bodyPr>
          <a:lstStyle/>
          <a:p>
            <a:pPr marL="0" indent="0" algn="l">
              <a:buNone/>
            </a:pPr>
            <a:r>
              <a:rPr lang="en-US" sz="1900" b="0" i="0" u="none" strike="noStrike" baseline="0" dirty="0"/>
              <a:t>The Dept. of Education has stated in its Regulation Comment Guidance that, for the “regulations to apply, sexual harassment … must occur in the recipient’s education program or activity…[A]ny sexual harassment or sex discrimination that does occur in an education program or activity must be responded to even </a:t>
            </a:r>
            <a:r>
              <a:rPr lang="en-US" sz="1900" b="1" i="0" u="none" strike="noStrike" baseline="0" dirty="0"/>
              <a:t>if it relates to, or happens subsequent to</a:t>
            </a:r>
            <a:r>
              <a:rPr lang="en-US" sz="1900" b="0" i="0" u="none" strike="noStrike" baseline="0" dirty="0"/>
              <a:t>, sexual harassment that occurred outside the education program or activity.” Emphasis added.</a:t>
            </a:r>
          </a:p>
          <a:p>
            <a:pPr marL="0" indent="0" algn="l">
              <a:buNone/>
            </a:pPr>
            <a:r>
              <a:rPr lang="en-US" sz="1900" b="0" i="0" u="none" strike="noStrike" baseline="0" dirty="0"/>
              <a:t>“Whether sexual harassment occurs in a recipient’s education program or activity is a </a:t>
            </a:r>
            <a:r>
              <a:rPr lang="en-US" sz="1900" b="1" i="0" u="none" strike="noStrike" baseline="0" dirty="0"/>
              <a:t>fact specific</a:t>
            </a:r>
            <a:r>
              <a:rPr lang="en-US" sz="1900" b="1" dirty="0"/>
              <a:t> </a:t>
            </a:r>
            <a:r>
              <a:rPr lang="en-US" sz="1900" b="1" i="0" u="none" strike="noStrike" baseline="0" dirty="0"/>
              <a:t>inquiry</a:t>
            </a:r>
            <a:r>
              <a:rPr lang="en-US" sz="1900" b="0" i="0" u="none" strike="noStrike" baseline="0" dirty="0"/>
              <a:t>. The key questions are whether the recipient exercised substantial control over the respondent and the context in which the incident occurred. There is no bright-line geographic test, and off-campus sexual misconduct is not categorically excluded from Title IX protection under the final regulations”</a:t>
            </a:r>
            <a:endParaRPr lang="en-US" sz="1900" dirty="0"/>
          </a:p>
        </p:txBody>
      </p:sp>
      <p:pic>
        <p:nvPicPr>
          <p:cNvPr id="2" name="Picture 1" descr="A picture containing text, sign&#10;&#10;Description automatically generated">
            <a:extLst>
              <a:ext uri="{FF2B5EF4-FFF2-40B4-BE49-F238E27FC236}">
                <a16:creationId xmlns:a16="http://schemas.microsoft.com/office/drawing/2014/main" id="{812D034A-4936-69EE-65DC-8EDC9E121E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276878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pPr algn="ctr"/>
            <a:r>
              <a:rPr lang="en-US" dirty="0"/>
              <a:t>A school is obligated to respond when…</a:t>
            </a:r>
            <a:br>
              <a:rPr lang="en-US" dirty="0"/>
            </a:br>
            <a:r>
              <a:rPr lang="en-US" sz="1800" dirty="0">
                <a:solidFill>
                  <a:schemeClr val="tx1"/>
                </a:solidFill>
              </a:rPr>
              <a:t>34 CFR 106.44(a)</a:t>
            </a:r>
            <a:br>
              <a:rPr lang="en-US" dirty="0"/>
            </a:br>
            <a:endParaRPr lang="en-US" dirty="0"/>
          </a:p>
        </p:txBody>
      </p:sp>
      <p:sp>
        <p:nvSpPr>
          <p:cNvPr id="14" name="Content Placeholder 13"/>
          <p:cNvSpPr>
            <a:spLocks noGrp="1"/>
          </p:cNvSpPr>
          <p:nvPr>
            <p:ph idx="1"/>
          </p:nvPr>
        </p:nvSpPr>
        <p:spPr/>
        <p:txBody>
          <a:bodyPr>
            <a:normAutofit/>
          </a:bodyPr>
          <a:lstStyle/>
          <a:p>
            <a:pPr marL="688975" lvl="1" indent="-457200">
              <a:buFont typeface="+mj-lt"/>
              <a:buAutoNum type="arabicPeriod"/>
            </a:pPr>
            <a:r>
              <a:rPr lang="en-US" sz="2000" dirty="0"/>
              <a:t>It has </a:t>
            </a:r>
            <a:r>
              <a:rPr lang="en-US" sz="2000" b="1" dirty="0"/>
              <a:t>actual knowledge</a:t>
            </a:r>
            <a:r>
              <a:rPr lang="en-US" sz="2000" dirty="0"/>
              <a:t> of the sexual harassment or allegations; and</a:t>
            </a:r>
          </a:p>
          <a:p>
            <a:pPr marL="688975" lvl="1" indent="-457200">
              <a:buFont typeface="+mj-lt"/>
              <a:buAutoNum type="arabicPeriod"/>
            </a:pPr>
            <a:r>
              <a:rPr lang="en-US" sz="2000" dirty="0"/>
              <a:t>The alleged harassment involves conduct that occurred within the school’s own program or activity; and</a:t>
            </a:r>
          </a:p>
          <a:p>
            <a:pPr marL="688975" lvl="1" indent="-457200">
              <a:buFont typeface="+mj-lt"/>
              <a:buAutoNum type="arabicPeriod"/>
            </a:pPr>
            <a:r>
              <a:rPr lang="en-US" sz="2000" dirty="0"/>
              <a:t>The alleged harassment was perpetrated against a person in the United States.</a:t>
            </a:r>
          </a:p>
        </p:txBody>
      </p:sp>
      <p:pic>
        <p:nvPicPr>
          <p:cNvPr id="2" name="Picture 1" descr="A picture containing text, sign&#10;&#10;Description automatically generated">
            <a:extLst>
              <a:ext uri="{FF2B5EF4-FFF2-40B4-BE49-F238E27FC236}">
                <a16:creationId xmlns:a16="http://schemas.microsoft.com/office/drawing/2014/main" id="{54975702-EBB4-C131-16C4-88F4C6F416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7505142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02AC-D5AB-4C7F-9815-893748A05040}"/>
              </a:ext>
            </a:extLst>
          </p:cNvPr>
          <p:cNvSpPr>
            <a:spLocks noGrp="1"/>
          </p:cNvSpPr>
          <p:nvPr>
            <p:ph type="title"/>
          </p:nvPr>
        </p:nvSpPr>
        <p:spPr/>
        <p:txBody>
          <a:bodyPr>
            <a:normAutofit/>
          </a:bodyPr>
          <a:lstStyle/>
          <a:p>
            <a:pPr algn="ctr"/>
            <a:r>
              <a:rPr lang="en-US" dirty="0"/>
              <a:t>Actual knowledge</a:t>
            </a:r>
            <a:br>
              <a:rPr lang="en-US" dirty="0"/>
            </a:br>
            <a:r>
              <a:rPr lang="en-US" sz="1600" dirty="0">
                <a:solidFill>
                  <a:schemeClr val="tx1"/>
                </a:solidFill>
              </a:rPr>
              <a:t>34 CFR 106.30</a:t>
            </a:r>
            <a:br>
              <a:rPr lang="en-US" sz="1600" dirty="0">
                <a:solidFill>
                  <a:schemeClr val="tx1"/>
                </a:solidFill>
              </a:rPr>
            </a:br>
            <a:endParaRPr lang="en-US" sz="1600" dirty="0">
              <a:solidFill>
                <a:schemeClr val="tx1"/>
              </a:solidFill>
            </a:endParaRPr>
          </a:p>
        </p:txBody>
      </p:sp>
      <p:sp>
        <p:nvSpPr>
          <p:cNvPr id="3" name="Text Placeholder 2">
            <a:extLst>
              <a:ext uri="{FF2B5EF4-FFF2-40B4-BE49-F238E27FC236}">
                <a16:creationId xmlns:a16="http://schemas.microsoft.com/office/drawing/2014/main" id="{3A191652-2284-4337-BBA7-5AC942959ECB}"/>
              </a:ext>
            </a:extLst>
          </p:cNvPr>
          <p:cNvSpPr>
            <a:spLocks noGrp="1"/>
          </p:cNvSpPr>
          <p:nvPr>
            <p:ph type="body" idx="1"/>
          </p:nvPr>
        </p:nvSpPr>
        <p:spPr>
          <a:xfrm>
            <a:off x="675570" y="1600200"/>
            <a:ext cx="4184533" cy="1137045"/>
          </a:xfrm>
        </p:spPr>
        <p:txBody>
          <a:bodyPr/>
          <a:lstStyle/>
          <a:p>
            <a:r>
              <a:rPr lang="en-US" dirty="0"/>
              <a:t>What it is</a:t>
            </a:r>
          </a:p>
          <a:p>
            <a:endParaRPr lang="en-US" dirty="0"/>
          </a:p>
        </p:txBody>
      </p:sp>
      <p:sp>
        <p:nvSpPr>
          <p:cNvPr id="4" name="Content Placeholder 3">
            <a:extLst>
              <a:ext uri="{FF2B5EF4-FFF2-40B4-BE49-F238E27FC236}">
                <a16:creationId xmlns:a16="http://schemas.microsoft.com/office/drawing/2014/main" id="{4923C921-DE8E-49A0-9B38-A59DF7229541}"/>
              </a:ext>
            </a:extLst>
          </p:cNvPr>
          <p:cNvSpPr>
            <a:spLocks noGrp="1"/>
          </p:cNvSpPr>
          <p:nvPr>
            <p:ph sz="half" idx="2"/>
          </p:nvPr>
        </p:nvSpPr>
        <p:spPr>
          <a:xfrm>
            <a:off x="675570" y="2438400"/>
            <a:ext cx="4184533" cy="3602963"/>
          </a:xfrm>
        </p:spPr>
        <p:txBody>
          <a:bodyPr>
            <a:normAutofit/>
          </a:bodyPr>
          <a:lstStyle/>
          <a:p>
            <a:pPr marL="0" indent="0">
              <a:buNone/>
            </a:pPr>
            <a:r>
              <a:rPr lang="en-US" b="1" dirty="0"/>
              <a:t>Notice</a:t>
            </a:r>
            <a:r>
              <a:rPr lang="en-US" dirty="0"/>
              <a:t> of sexual harassment or allegations of sexual harassment to:</a:t>
            </a:r>
          </a:p>
          <a:p>
            <a:pPr lvl="0">
              <a:buFont typeface="Wingdings" panose="05000000000000000000" pitchFamily="2" charset="2"/>
              <a:buChar char="Ø"/>
            </a:pPr>
            <a:r>
              <a:rPr lang="en-US" dirty="0"/>
              <a:t>The school’s Title IX coordinator or any official of the school who has authority to institute corrective measures, or</a:t>
            </a:r>
          </a:p>
          <a:p>
            <a:pPr lvl="0">
              <a:buFont typeface="Wingdings" panose="05000000000000000000" pitchFamily="2" charset="2"/>
              <a:buChar char="Ø"/>
            </a:pPr>
            <a:r>
              <a:rPr lang="en-US" dirty="0"/>
              <a:t>Any employee, in the elementary and secondary context.</a:t>
            </a:r>
          </a:p>
          <a:p>
            <a:endParaRPr lang="en-US" dirty="0"/>
          </a:p>
        </p:txBody>
      </p:sp>
      <p:sp>
        <p:nvSpPr>
          <p:cNvPr id="5" name="Text Placeholder 4">
            <a:extLst>
              <a:ext uri="{FF2B5EF4-FFF2-40B4-BE49-F238E27FC236}">
                <a16:creationId xmlns:a16="http://schemas.microsoft.com/office/drawing/2014/main" id="{BBF94931-B275-4A07-9EB3-CFFA4ED7640D}"/>
              </a:ext>
            </a:extLst>
          </p:cNvPr>
          <p:cNvSpPr>
            <a:spLocks noGrp="1"/>
          </p:cNvSpPr>
          <p:nvPr>
            <p:ph type="body" sz="quarter" idx="3"/>
          </p:nvPr>
        </p:nvSpPr>
        <p:spPr>
          <a:xfrm>
            <a:off x="5087058" y="1828801"/>
            <a:ext cx="4184528" cy="457200"/>
          </a:xfrm>
        </p:spPr>
        <p:txBody>
          <a:bodyPr/>
          <a:lstStyle/>
          <a:p>
            <a:r>
              <a:rPr lang="en-US" dirty="0"/>
              <a:t>What it is not</a:t>
            </a:r>
          </a:p>
        </p:txBody>
      </p:sp>
      <p:sp>
        <p:nvSpPr>
          <p:cNvPr id="6" name="Content Placeholder 5">
            <a:extLst>
              <a:ext uri="{FF2B5EF4-FFF2-40B4-BE49-F238E27FC236}">
                <a16:creationId xmlns:a16="http://schemas.microsoft.com/office/drawing/2014/main" id="{FA29C1F4-CF71-488D-AE5D-A3A4D8A68967}"/>
              </a:ext>
            </a:extLst>
          </p:cNvPr>
          <p:cNvSpPr>
            <a:spLocks noGrp="1"/>
          </p:cNvSpPr>
          <p:nvPr>
            <p:ph sz="quarter" idx="4"/>
          </p:nvPr>
        </p:nvSpPr>
        <p:spPr>
          <a:xfrm>
            <a:off x="5087059" y="2438400"/>
            <a:ext cx="4184527" cy="3602963"/>
          </a:xfrm>
        </p:spPr>
        <p:txBody>
          <a:bodyPr>
            <a:normAutofit/>
          </a:bodyPr>
          <a:lstStyle/>
          <a:p>
            <a:pPr lvl="0">
              <a:buFont typeface="Wingdings" panose="05000000000000000000" pitchFamily="2" charset="2"/>
              <a:buChar char="Ø"/>
            </a:pPr>
            <a:r>
              <a:rPr lang="en-US" dirty="0"/>
              <a:t>Imputation of knowledge or constructive notice – i.e. “should have known”</a:t>
            </a:r>
          </a:p>
          <a:p>
            <a:pPr lvl="0">
              <a:buFont typeface="Wingdings" panose="05000000000000000000" pitchFamily="2" charset="2"/>
              <a:buChar char="Ø"/>
            </a:pPr>
            <a:r>
              <a:rPr lang="en-US" dirty="0"/>
              <a:t>When the only official of the school with actual knowledge is also the respondent</a:t>
            </a:r>
          </a:p>
          <a:p>
            <a:pPr marL="0" indent="0">
              <a:buNone/>
            </a:pPr>
            <a:endParaRPr lang="en-US" dirty="0"/>
          </a:p>
        </p:txBody>
      </p:sp>
      <p:pic>
        <p:nvPicPr>
          <p:cNvPr id="7" name="Picture 6" descr="A picture containing text, sign&#10;&#10;Description automatically generated">
            <a:extLst>
              <a:ext uri="{FF2B5EF4-FFF2-40B4-BE49-F238E27FC236}">
                <a16:creationId xmlns:a16="http://schemas.microsoft.com/office/drawing/2014/main" id="{EBCB11CF-012C-8550-409B-41B70BA7F5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80752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7C8C-0199-4587-919A-84FD7EC894DC}"/>
              </a:ext>
            </a:extLst>
          </p:cNvPr>
          <p:cNvSpPr>
            <a:spLocks noGrp="1"/>
          </p:cNvSpPr>
          <p:nvPr>
            <p:ph type="title"/>
          </p:nvPr>
        </p:nvSpPr>
        <p:spPr/>
        <p:txBody>
          <a:bodyPr/>
          <a:lstStyle/>
          <a:p>
            <a:pPr algn="ctr"/>
            <a:r>
              <a:rPr lang="en-US" dirty="0"/>
              <a:t>What We Will Cover</a:t>
            </a:r>
          </a:p>
        </p:txBody>
      </p:sp>
      <p:sp>
        <p:nvSpPr>
          <p:cNvPr id="3" name="Content Placeholder 2">
            <a:extLst>
              <a:ext uri="{FF2B5EF4-FFF2-40B4-BE49-F238E27FC236}">
                <a16:creationId xmlns:a16="http://schemas.microsoft.com/office/drawing/2014/main" id="{BC078F14-3FAA-44C8-BC4C-78FD809F9FDD}"/>
              </a:ext>
            </a:extLst>
          </p:cNvPr>
          <p:cNvSpPr>
            <a:spLocks noGrp="1"/>
          </p:cNvSpPr>
          <p:nvPr>
            <p:ph idx="1"/>
          </p:nvPr>
        </p:nvSpPr>
        <p:spPr/>
        <p:txBody>
          <a:bodyPr>
            <a:normAutofit/>
          </a:bodyPr>
          <a:lstStyle/>
          <a:p>
            <a:pPr marL="457200" indent="-457200">
              <a:buFont typeface="+mj-lt"/>
              <a:buAutoNum type="arabicPeriod"/>
            </a:pPr>
            <a:r>
              <a:rPr lang="en-US" sz="2000" dirty="0"/>
              <a:t>Introductions</a:t>
            </a:r>
          </a:p>
          <a:p>
            <a:pPr marL="457200" indent="-457200">
              <a:buFont typeface="+mj-lt"/>
              <a:buAutoNum type="arabicPeriod"/>
            </a:pPr>
            <a:r>
              <a:rPr lang="en-US" sz="2000" dirty="0"/>
              <a:t>What is Title IX Law</a:t>
            </a:r>
          </a:p>
          <a:p>
            <a:pPr marL="457200" indent="-457200">
              <a:buFont typeface="+mj-lt"/>
              <a:buAutoNum type="arabicPeriod"/>
            </a:pPr>
            <a:r>
              <a:rPr lang="en-US" sz="2000" dirty="0"/>
              <a:t>What Triggers a Title IX Investigation</a:t>
            </a:r>
          </a:p>
          <a:p>
            <a:pPr marL="457200" indent="-457200">
              <a:buFont typeface="+mj-lt"/>
              <a:buAutoNum type="arabicPeriod"/>
            </a:pPr>
            <a:r>
              <a:rPr lang="en-US" sz="2000" dirty="0"/>
              <a:t>The Obligations of a District</a:t>
            </a:r>
          </a:p>
          <a:p>
            <a:pPr marL="457200" indent="-457200">
              <a:buFont typeface="+mj-lt"/>
              <a:buAutoNum type="arabicPeriod"/>
            </a:pPr>
            <a:r>
              <a:rPr lang="en-US" sz="2000" dirty="0"/>
              <a:t>The Investigative Process</a:t>
            </a:r>
          </a:p>
          <a:p>
            <a:pPr marL="457200" indent="-457200">
              <a:buFont typeface="+mj-lt"/>
              <a:buAutoNum type="arabicPeriod"/>
            </a:pPr>
            <a:r>
              <a:rPr lang="en-US" sz="2000" dirty="0"/>
              <a:t>The Decision Making Process</a:t>
            </a:r>
          </a:p>
          <a:p>
            <a:pPr marL="457200" indent="-457200">
              <a:buFont typeface="+mj-lt"/>
              <a:buAutoNum type="arabicPeriod"/>
            </a:pPr>
            <a:r>
              <a:rPr lang="en-US" sz="2000" dirty="0"/>
              <a:t>Record Keeping Obligations</a:t>
            </a:r>
          </a:p>
        </p:txBody>
      </p:sp>
      <p:pic>
        <p:nvPicPr>
          <p:cNvPr id="4" name="Picture 3" descr="A picture containing text, sign&#10;&#10;Description automatically generated">
            <a:extLst>
              <a:ext uri="{FF2B5EF4-FFF2-40B4-BE49-F238E27FC236}">
                <a16:creationId xmlns:a16="http://schemas.microsoft.com/office/drawing/2014/main" id="{26484A22-34CC-9AE4-2956-4D3A83B737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20238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76CE-A769-4DB7-AAC8-2275815D7CDD}"/>
              </a:ext>
            </a:extLst>
          </p:cNvPr>
          <p:cNvSpPr>
            <a:spLocks noGrp="1"/>
          </p:cNvSpPr>
          <p:nvPr>
            <p:ph type="title"/>
          </p:nvPr>
        </p:nvSpPr>
        <p:spPr/>
        <p:txBody>
          <a:bodyPr>
            <a:normAutofit/>
          </a:bodyPr>
          <a:lstStyle/>
          <a:p>
            <a:pPr algn="ctr"/>
            <a:r>
              <a:rPr lang="en-US" dirty="0"/>
              <a:t>When is a School on Notice?</a:t>
            </a:r>
          </a:p>
        </p:txBody>
      </p:sp>
      <p:sp>
        <p:nvSpPr>
          <p:cNvPr id="3" name="Content Placeholder 2">
            <a:extLst>
              <a:ext uri="{FF2B5EF4-FFF2-40B4-BE49-F238E27FC236}">
                <a16:creationId xmlns:a16="http://schemas.microsoft.com/office/drawing/2014/main" id="{E4EFBF7E-4E01-40ED-B9AA-5011585721A0}"/>
              </a:ext>
            </a:extLst>
          </p:cNvPr>
          <p:cNvSpPr>
            <a:spLocks noGrp="1"/>
          </p:cNvSpPr>
          <p:nvPr>
            <p:ph idx="1"/>
          </p:nvPr>
        </p:nvSpPr>
        <p:spPr>
          <a:xfrm>
            <a:off x="677158" y="1600200"/>
            <a:ext cx="8846254" cy="4648200"/>
          </a:xfrm>
        </p:spPr>
        <p:txBody>
          <a:bodyPr>
            <a:normAutofit/>
          </a:bodyPr>
          <a:lstStyle/>
          <a:p>
            <a:pPr marL="457200" indent="-457200">
              <a:buFont typeface="+mj-lt"/>
              <a:buAutoNum type="arabicPeriod"/>
            </a:pPr>
            <a:r>
              <a:rPr lang="en-US" dirty="0"/>
              <a:t>In all schools, when the Title IX coordinator has notice.</a:t>
            </a:r>
          </a:p>
          <a:p>
            <a:pPr marL="239712" lvl="1" indent="0">
              <a:buNone/>
            </a:pPr>
            <a:r>
              <a:rPr lang="en-US" dirty="0"/>
              <a:t>	Reports can be made by mail, phone, or email and be verbal or 	written.</a:t>
            </a:r>
          </a:p>
          <a:p>
            <a:pPr marL="457200" indent="-457200">
              <a:buFont typeface="+mj-lt"/>
              <a:buAutoNum type="arabicPeriod"/>
            </a:pPr>
            <a:r>
              <a:rPr lang="en-US" dirty="0"/>
              <a:t>In all schools, whenever any school official with authority to institute corrective measures has notice of sexual harassment.</a:t>
            </a:r>
          </a:p>
          <a:p>
            <a:pPr marL="457200" indent="-457200">
              <a:buFont typeface="+mj-lt"/>
              <a:buAutoNum type="arabicPeriod"/>
            </a:pPr>
            <a:r>
              <a:rPr lang="en-US" dirty="0"/>
              <a:t>In elementary and secondary schools — telling </a:t>
            </a:r>
            <a:r>
              <a:rPr lang="en-US" b="1" dirty="0"/>
              <a:t>any employee </a:t>
            </a:r>
            <a:r>
              <a:rPr lang="en-US" dirty="0"/>
              <a:t>always puts the school on notice</a:t>
            </a:r>
          </a:p>
          <a:p>
            <a:pPr lvl="1">
              <a:buFont typeface="Wingdings" panose="05000000000000000000" pitchFamily="2" charset="2"/>
              <a:buChar char="Ø"/>
            </a:pPr>
            <a:r>
              <a:rPr lang="en-US" sz="1601" dirty="0">
                <a:solidFill>
                  <a:srgbClr val="7030A0"/>
                </a:solidFill>
              </a:rPr>
              <a:t>Cross reference- Student Sexual Abuse Response Guidelines for San Mateo County Schools and Law Enforcement – Procedure step 2-if complainant’s statement is unclear, staff may ask open-ended questions for clarification only.  (</a:t>
            </a:r>
            <a:r>
              <a:rPr lang="en-US" sz="1601" dirty="0" err="1">
                <a:solidFill>
                  <a:srgbClr val="7030A0"/>
                </a:solidFill>
              </a:rPr>
              <a:t>Ie</a:t>
            </a:r>
            <a:r>
              <a:rPr lang="en-US" sz="1601" dirty="0">
                <a:solidFill>
                  <a:srgbClr val="7030A0"/>
                </a:solidFill>
              </a:rPr>
              <a:t>. what happened?)  Avoid leading questions which suggest an answer, like “Did he touch you?,” “He didn’t touch you, right?” or try to draw out frequency and times frames.  Do not attempt to make credibility determinations at this initial stage.  Do not remove or arrange complainant’s clothing to view underwear or private body parts.  Complainant should likely be interviewed by Keller Center by trained forensic interviewer.</a:t>
            </a:r>
            <a:endParaRPr lang="en-US" dirty="0">
              <a:solidFill>
                <a:srgbClr val="7030A0"/>
              </a:solidFill>
            </a:endParaRPr>
          </a:p>
        </p:txBody>
      </p:sp>
      <p:pic>
        <p:nvPicPr>
          <p:cNvPr id="4" name="Picture 3" descr="A picture containing text, sign&#10;&#10;Description automatically generated">
            <a:extLst>
              <a:ext uri="{FF2B5EF4-FFF2-40B4-BE49-F238E27FC236}">
                <a16:creationId xmlns:a16="http://schemas.microsoft.com/office/drawing/2014/main" id="{959212EF-8FB2-6370-3888-A34A9D8DAC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00902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44258-DFF6-4F8D-BDBD-422BB96C58F6}"/>
              </a:ext>
            </a:extLst>
          </p:cNvPr>
          <p:cNvSpPr>
            <a:spLocks noGrp="1"/>
          </p:cNvSpPr>
          <p:nvPr>
            <p:ph type="title"/>
          </p:nvPr>
        </p:nvSpPr>
        <p:spPr>
          <a:xfrm>
            <a:off x="303212" y="457200"/>
            <a:ext cx="9144001" cy="1600200"/>
          </a:xfrm>
        </p:spPr>
        <p:txBody>
          <a:bodyPr>
            <a:normAutofit fontScale="90000"/>
          </a:bodyPr>
          <a:lstStyle/>
          <a:p>
            <a:pPr algn="ctr"/>
            <a:br>
              <a:rPr lang="en-US" sz="2800" dirty="0"/>
            </a:br>
            <a:r>
              <a:rPr lang="en-US" dirty="0"/>
              <a:t>How must the school respond?</a:t>
            </a:r>
            <a:br>
              <a:rPr lang="en-US" dirty="0"/>
            </a:br>
            <a:r>
              <a:rPr lang="en-US" sz="1800" dirty="0">
                <a:solidFill>
                  <a:schemeClr val="tx1"/>
                </a:solidFill>
              </a:rPr>
              <a:t>34 CFR 106.44(a)</a:t>
            </a:r>
            <a:br>
              <a:rPr lang="en-US" sz="1800" dirty="0">
                <a:solidFill>
                  <a:schemeClr val="tx1"/>
                </a:solidFill>
              </a:rPr>
            </a:br>
            <a:endParaRPr lang="en-US" sz="1800" dirty="0">
              <a:solidFill>
                <a:schemeClr val="tx1"/>
              </a:solidFill>
            </a:endParaRPr>
          </a:p>
        </p:txBody>
      </p:sp>
      <p:sp>
        <p:nvSpPr>
          <p:cNvPr id="3" name="Content Placeholder 2">
            <a:extLst>
              <a:ext uri="{FF2B5EF4-FFF2-40B4-BE49-F238E27FC236}">
                <a16:creationId xmlns:a16="http://schemas.microsoft.com/office/drawing/2014/main" id="{D612249D-7824-4572-A080-6F386C02F4A5}"/>
              </a:ext>
            </a:extLst>
          </p:cNvPr>
          <p:cNvSpPr>
            <a:spLocks noGrp="1"/>
          </p:cNvSpPr>
          <p:nvPr>
            <p:ph idx="1"/>
          </p:nvPr>
        </p:nvSpPr>
        <p:spPr>
          <a:xfrm>
            <a:off x="684212" y="2057400"/>
            <a:ext cx="9134391" cy="3733800"/>
          </a:xfrm>
        </p:spPr>
        <p:txBody>
          <a:bodyPr>
            <a:normAutofit/>
          </a:bodyPr>
          <a:lstStyle/>
          <a:p>
            <a:pPr marL="0" indent="0" algn="ctr">
              <a:buNone/>
            </a:pPr>
            <a:r>
              <a:rPr lang="en-US" sz="2800" b="1" dirty="0"/>
              <a:t>Without deliberate indifference.</a:t>
            </a:r>
          </a:p>
          <a:p>
            <a:pPr marL="0" indent="0">
              <a:buNone/>
            </a:pPr>
            <a:endParaRPr lang="en-US" dirty="0"/>
          </a:p>
          <a:p>
            <a:pPr>
              <a:buFont typeface="Wingdings" panose="05000000000000000000" pitchFamily="2" charset="2"/>
              <a:buChar char="Ø"/>
            </a:pPr>
            <a:r>
              <a:rPr lang="en-US" dirty="0"/>
              <a:t>  A school with actual knowledge of sexual harassment must respond in a manner that is not </a:t>
            </a:r>
            <a:r>
              <a:rPr lang="en-US" b="1" dirty="0"/>
              <a:t>deliberately indifferent.</a:t>
            </a:r>
            <a:endParaRPr lang="en-US" dirty="0"/>
          </a:p>
          <a:p>
            <a:pPr>
              <a:buFont typeface="Wingdings" panose="05000000000000000000" pitchFamily="2" charset="2"/>
              <a:buChar char="Ø"/>
            </a:pPr>
            <a:r>
              <a:rPr lang="en-US" dirty="0"/>
              <a:t>  A school is</a:t>
            </a:r>
            <a:r>
              <a:rPr lang="en-US" b="1" dirty="0"/>
              <a:t> deliberately indifferent</a:t>
            </a:r>
            <a:r>
              <a:rPr lang="en-US" dirty="0"/>
              <a:t> only if its response to sexual harassment is </a:t>
            </a:r>
            <a:r>
              <a:rPr lang="en-US" u="sng" dirty="0"/>
              <a:t>clearly unreasonable in light of the known circumstances</a:t>
            </a:r>
            <a:r>
              <a:rPr lang="en-US" dirty="0"/>
              <a:t>.</a:t>
            </a:r>
          </a:p>
          <a:p>
            <a:pPr marL="0" indent="0">
              <a:buNone/>
            </a:pPr>
            <a:r>
              <a:rPr lang="en-US" dirty="0"/>
              <a:t> </a:t>
            </a:r>
          </a:p>
          <a:p>
            <a:endParaRPr lang="en-US" dirty="0"/>
          </a:p>
        </p:txBody>
      </p:sp>
      <p:pic>
        <p:nvPicPr>
          <p:cNvPr id="4" name="Picture 3" descr="A picture containing text, sign&#10;&#10;Description automatically generated">
            <a:extLst>
              <a:ext uri="{FF2B5EF4-FFF2-40B4-BE49-F238E27FC236}">
                <a16:creationId xmlns:a16="http://schemas.microsoft.com/office/drawing/2014/main" id="{FDE3195A-EE82-E41C-39E3-2C2F38229B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64160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B79A4-2437-4DC0-AEC4-977515568F5C}"/>
              </a:ext>
            </a:extLst>
          </p:cNvPr>
          <p:cNvSpPr>
            <a:spLocks noGrp="1"/>
          </p:cNvSpPr>
          <p:nvPr>
            <p:ph type="title"/>
          </p:nvPr>
        </p:nvSpPr>
        <p:spPr/>
        <p:txBody>
          <a:bodyPr/>
          <a:lstStyle/>
          <a:p>
            <a:pPr algn="ctr"/>
            <a:r>
              <a:rPr lang="en-US" dirty="0"/>
              <a:t>After Actual Notice the Title IX Coordinator Must:</a:t>
            </a:r>
          </a:p>
        </p:txBody>
      </p:sp>
      <p:sp>
        <p:nvSpPr>
          <p:cNvPr id="3" name="Content Placeholder 2">
            <a:extLst>
              <a:ext uri="{FF2B5EF4-FFF2-40B4-BE49-F238E27FC236}">
                <a16:creationId xmlns:a16="http://schemas.microsoft.com/office/drawing/2014/main" id="{6A330439-CD0A-4B7C-BFF0-28EE1554F539}"/>
              </a:ext>
            </a:extLst>
          </p:cNvPr>
          <p:cNvSpPr>
            <a:spLocks noGrp="1"/>
          </p:cNvSpPr>
          <p:nvPr>
            <p:ph idx="1"/>
          </p:nvPr>
        </p:nvSpPr>
        <p:spPr/>
        <p:txBody>
          <a:bodyPr/>
          <a:lstStyle/>
          <a:p>
            <a:pPr>
              <a:buFont typeface="Wingdings" panose="05000000000000000000" pitchFamily="2" charset="2"/>
              <a:buChar char="Ø"/>
            </a:pPr>
            <a:r>
              <a:rPr lang="en-US" dirty="0"/>
              <a:t>Promptly and confidentially advise complainant of available supportive measures;</a:t>
            </a:r>
          </a:p>
          <a:p>
            <a:pPr>
              <a:buFont typeface="Wingdings" panose="05000000000000000000" pitchFamily="2" charset="2"/>
              <a:buChar char="Ø"/>
            </a:pPr>
            <a:r>
              <a:rPr lang="en-US" dirty="0"/>
              <a:t>Consider complainant’s wishes re supportive measures </a:t>
            </a:r>
          </a:p>
          <a:p>
            <a:pPr>
              <a:buFont typeface="Wingdings" panose="05000000000000000000" pitchFamily="2" charset="2"/>
              <a:buChar char="Ø"/>
            </a:pPr>
            <a:r>
              <a:rPr lang="en-US" dirty="0"/>
              <a:t>Inform complainant that supportive measures are available with or without a formal complaint;</a:t>
            </a:r>
          </a:p>
          <a:p>
            <a:pPr>
              <a:buFont typeface="Wingdings" panose="05000000000000000000" pitchFamily="2" charset="2"/>
              <a:buChar char="Ø"/>
            </a:pPr>
            <a:r>
              <a:rPr lang="en-US" dirty="0"/>
              <a:t>Explain to complainant the process for filing a formal complaint.</a:t>
            </a:r>
          </a:p>
        </p:txBody>
      </p:sp>
      <p:sp>
        <p:nvSpPr>
          <p:cNvPr id="6" name="TextBox 5">
            <a:extLst>
              <a:ext uri="{FF2B5EF4-FFF2-40B4-BE49-F238E27FC236}">
                <a16:creationId xmlns:a16="http://schemas.microsoft.com/office/drawing/2014/main" id="{D76FAF13-F473-D3C0-D30A-2AB5A0731862}"/>
              </a:ext>
            </a:extLst>
          </p:cNvPr>
          <p:cNvSpPr txBox="1"/>
          <p:nvPr/>
        </p:nvSpPr>
        <p:spPr>
          <a:xfrm>
            <a:off x="2878872" y="5715000"/>
            <a:ext cx="4191000" cy="923330"/>
          </a:xfrm>
          <a:prstGeom prst="rect">
            <a:avLst/>
          </a:prstGeom>
          <a:noFill/>
        </p:spPr>
        <p:txBody>
          <a:bodyPr wrap="square" rtlCol="0">
            <a:spAutoFit/>
          </a:bodyPr>
          <a:lstStyle/>
          <a:p>
            <a:r>
              <a:rPr lang="en-US" dirty="0">
                <a:solidFill>
                  <a:schemeClr val="tx1">
                    <a:lumMod val="75000"/>
                    <a:lumOff val="25000"/>
                  </a:schemeClr>
                </a:solidFill>
              </a:rPr>
              <a:t>Template Email from Site Admin – p. 6</a:t>
            </a:r>
          </a:p>
          <a:p>
            <a:r>
              <a:rPr lang="en-US" dirty="0">
                <a:solidFill>
                  <a:schemeClr val="tx1">
                    <a:lumMod val="75000"/>
                    <a:lumOff val="25000"/>
                  </a:schemeClr>
                </a:solidFill>
              </a:rPr>
              <a:t>Title IX Coordinator Check List – p. 3</a:t>
            </a:r>
          </a:p>
          <a:p>
            <a:endParaRPr lang="en-US" dirty="0">
              <a:solidFill>
                <a:schemeClr val="tx1">
                  <a:lumMod val="75000"/>
                  <a:lumOff val="25000"/>
                </a:schemeClr>
              </a:solidFill>
            </a:endParaRPr>
          </a:p>
        </p:txBody>
      </p:sp>
      <p:pic>
        <p:nvPicPr>
          <p:cNvPr id="4" name="Picture 3" descr="A picture containing text, sign&#10;&#10;Description automatically generated">
            <a:extLst>
              <a:ext uri="{FF2B5EF4-FFF2-40B4-BE49-F238E27FC236}">
                <a16:creationId xmlns:a16="http://schemas.microsoft.com/office/drawing/2014/main" id="{545A2277-30C0-A081-D82C-A5117754EF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674333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FB745-E8A9-454E-9C27-638EDC6A232D}"/>
              </a:ext>
            </a:extLst>
          </p:cNvPr>
          <p:cNvSpPr>
            <a:spLocks noGrp="1"/>
          </p:cNvSpPr>
          <p:nvPr>
            <p:ph type="title"/>
          </p:nvPr>
        </p:nvSpPr>
        <p:spPr/>
        <p:txBody>
          <a:bodyPr/>
          <a:lstStyle/>
          <a:p>
            <a:pPr algn="ctr"/>
            <a:r>
              <a:rPr lang="en-US" dirty="0"/>
              <a:t>After Actual Notice a School MUST:</a:t>
            </a:r>
            <a:br>
              <a:rPr lang="en-US" dirty="0"/>
            </a:br>
            <a:r>
              <a:rPr lang="en-US" sz="1800" dirty="0">
                <a:solidFill>
                  <a:schemeClr val="tx1"/>
                </a:solidFill>
              </a:rPr>
              <a:t>34 CFR 106.44(a)</a:t>
            </a:r>
            <a:endParaRPr lang="en-US" dirty="0">
              <a:solidFill>
                <a:schemeClr val="tx1"/>
              </a:solidFill>
            </a:endParaRPr>
          </a:p>
        </p:txBody>
      </p:sp>
      <p:sp>
        <p:nvSpPr>
          <p:cNvPr id="3" name="Content Placeholder 2">
            <a:extLst>
              <a:ext uri="{FF2B5EF4-FFF2-40B4-BE49-F238E27FC236}">
                <a16:creationId xmlns:a16="http://schemas.microsoft.com/office/drawing/2014/main" id="{DFED0E3B-E25A-4ED0-BB5F-DD98F8EE44CC}"/>
              </a:ext>
            </a:extLst>
          </p:cNvPr>
          <p:cNvSpPr>
            <a:spLocks noGrp="1"/>
          </p:cNvSpPr>
          <p:nvPr>
            <p:ph idx="1"/>
          </p:nvPr>
        </p:nvSpPr>
        <p:spPr/>
        <p:txBody>
          <a:bodyPr/>
          <a:lstStyle/>
          <a:p>
            <a:pPr>
              <a:buFont typeface="Wingdings" panose="05000000000000000000" pitchFamily="2" charset="2"/>
              <a:buChar char="Ø"/>
            </a:pPr>
            <a:r>
              <a:rPr lang="en-US" dirty="0"/>
              <a:t>Respond promptly</a:t>
            </a:r>
          </a:p>
          <a:p>
            <a:pPr>
              <a:buFont typeface="Wingdings" panose="05000000000000000000" pitchFamily="2" charset="2"/>
              <a:buChar char="Ø"/>
            </a:pPr>
            <a:r>
              <a:rPr lang="en-US" dirty="0"/>
              <a:t>Treat complainant and respondent equitably</a:t>
            </a:r>
          </a:p>
          <a:p>
            <a:pPr>
              <a:buFont typeface="Wingdings" panose="05000000000000000000" pitchFamily="2" charset="2"/>
              <a:buChar char="Ø"/>
            </a:pPr>
            <a:r>
              <a:rPr lang="en-US" dirty="0"/>
              <a:t>Offer supportive measures to complainant</a:t>
            </a:r>
          </a:p>
          <a:p>
            <a:pPr>
              <a:buFont typeface="Wingdings" panose="05000000000000000000" pitchFamily="2" charset="2"/>
              <a:buChar char="Ø"/>
            </a:pPr>
            <a:r>
              <a:rPr lang="en-US" dirty="0"/>
              <a:t>Follow the complaint process that complies with 34 CFR 106.45, and your district’s AR 4119.12/4219.12 (Personnel) and 5145.71 (Students) – “Title IX Sexual Harassment Complaint Procedures”  if a formal complaint is filed</a:t>
            </a:r>
          </a:p>
        </p:txBody>
      </p:sp>
      <p:pic>
        <p:nvPicPr>
          <p:cNvPr id="4" name="Picture 3" descr="A picture containing text, sign&#10;&#10;Description automatically generated">
            <a:extLst>
              <a:ext uri="{FF2B5EF4-FFF2-40B4-BE49-F238E27FC236}">
                <a16:creationId xmlns:a16="http://schemas.microsoft.com/office/drawing/2014/main" id="{385D21B6-4027-2583-0C5C-42810C6261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855440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104B3-AA45-403A-A594-BD92B5135BA4}"/>
              </a:ext>
            </a:extLst>
          </p:cNvPr>
          <p:cNvSpPr>
            <a:spLocks noGrp="1"/>
          </p:cNvSpPr>
          <p:nvPr>
            <p:ph type="title"/>
          </p:nvPr>
        </p:nvSpPr>
        <p:spPr>
          <a:xfrm>
            <a:off x="1141412" y="228600"/>
            <a:ext cx="9144001" cy="1905000"/>
          </a:xfrm>
        </p:spPr>
        <p:txBody>
          <a:bodyPr>
            <a:normAutofit fontScale="90000"/>
          </a:bodyPr>
          <a:lstStyle/>
          <a:p>
            <a:pPr lvl="0" algn="ctr"/>
            <a:br>
              <a:rPr lang="en-US" u="sng" dirty="0"/>
            </a:br>
            <a:r>
              <a:rPr lang="en-US" dirty="0"/>
              <a:t>What is a formal complaint?</a:t>
            </a:r>
            <a:br>
              <a:rPr lang="en-US" dirty="0"/>
            </a:br>
            <a:r>
              <a:rPr lang="en-US" sz="1800" dirty="0">
                <a:solidFill>
                  <a:schemeClr val="tx1"/>
                </a:solidFill>
              </a:rPr>
              <a:t>34 CFR 106.30(a)</a:t>
            </a:r>
            <a:br>
              <a:rPr lang="en-US" sz="1800" dirty="0">
                <a:solidFill>
                  <a:schemeClr val="tx1"/>
                </a:solidFill>
              </a:rPr>
            </a:br>
            <a:r>
              <a:rPr lang="en-US" dirty="0"/>
              <a:t> </a:t>
            </a:r>
            <a:br>
              <a:rPr lang="en-US" dirty="0"/>
            </a:br>
            <a:endParaRPr lang="en-US" dirty="0"/>
          </a:p>
        </p:txBody>
      </p:sp>
      <p:sp>
        <p:nvSpPr>
          <p:cNvPr id="3" name="Content Placeholder 2">
            <a:extLst>
              <a:ext uri="{FF2B5EF4-FFF2-40B4-BE49-F238E27FC236}">
                <a16:creationId xmlns:a16="http://schemas.microsoft.com/office/drawing/2014/main" id="{2AB516C0-B549-428A-A643-9E1FF4679EA8}"/>
              </a:ext>
            </a:extLst>
          </p:cNvPr>
          <p:cNvSpPr>
            <a:spLocks noGrp="1"/>
          </p:cNvSpPr>
          <p:nvPr>
            <p:ph idx="1"/>
          </p:nvPr>
        </p:nvSpPr>
        <p:spPr>
          <a:xfrm>
            <a:off x="1522413" y="2209800"/>
            <a:ext cx="9134391" cy="3429000"/>
          </a:xfrm>
        </p:spPr>
        <p:txBody>
          <a:bodyPr>
            <a:normAutofit/>
          </a:bodyPr>
          <a:lstStyle/>
          <a:p>
            <a:pPr>
              <a:buFont typeface="Wingdings" panose="05000000000000000000" pitchFamily="2" charset="2"/>
              <a:buChar char="Ø"/>
            </a:pPr>
            <a:r>
              <a:rPr lang="en-US" dirty="0"/>
              <a:t> An official document alleging sexual harassment</a:t>
            </a:r>
          </a:p>
          <a:p>
            <a:pPr>
              <a:buFont typeface="Wingdings" panose="05000000000000000000" pitchFamily="2" charset="2"/>
              <a:buChar char="Ø"/>
            </a:pPr>
            <a:r>
              <a:rPr lang="en-US" dirty="0"/>
              <a:t>Filed by a complainant (or parent/guardian) or sometimes by the Title IX coordinator</a:t>
            </a:r>
          </a:p>
          <a:p>
            <a:pPr>
              <a:buFont typeface="Wingdings" panose="05000000000000000000" pitchFamily="2" charset="2"/>
              <a:buChar char="Ø"/>
            </a:pPr>
            <a:r>
              <a:rPr lang="en-US" dirty="0"/>
              <a:t> Alleging sexual harassment against a respondent </a:t>
            </a:r>
          </a:p>
          <a:p>
            <a:pPr>
              <a:buFont typeface="Wingdings" panose="05000000000000000000" pitchFamily="2" charset="2"/>
              <a:buChar char="Ø"/>
            </a:pPr>
            <a:r>
              <a:rPr lang="en-US" dirty="0"/>
              <a:t> Requesting investigation of the alleged sexual harassment</a:t>
            </a:r>
          </a:p>
          <a:p>
            <a:pPr marL="0" indent="0">
              <a:buNone/>
            </a:pPr>
            <a:br>
              <a:rPr lang="en-US" dirty="0"/>
            </a:br>
            <a:endParaRPr lang="en-US" dirty="0"/>
          </a:p>
        </p:txBody>
      </p:sp>
      <p:sp>
        <p:nvSpPr>
          <p:cNvPr id="4" name="TextBox 3">
            <a:extLst>
              <a:ext uri="{FF2B5EF4-FFF2-40B4-BE49-F238E27FC236}">
                <a16:creationId xmlns:a16="http://schemas.microsoft.com/office/drawing/2014/main" id="{DE8ECC53-69F7-727D-84D2-FC58D12ED10B}"/>
              </a:ext>
            </a:extLst>
          </p:cNvPr>
          <p:cNvSpPr txBox="1"/>
          <p:nvPr/>
        </p:nvSpPr>
        <p:spPr>
          <a:xfrm>
            <a:off x="2970212" y="5724525"/>
            <a:ext cx="4114800" cy="1477328"/>
          </a:xfrm>
          <a:prstGeom prst="rect">
            <a:avLst/>
          </a:prstGeom>
          <a:noFill/>
        </p:spPr>
        <p:txBody>
          <a:bodyPr wrap="square" rtlCol="0">
            <a:spAutoFit/>
          </a:bodyPr>
          <a:lstStyle/>
          <a:p>
            <a:r>
              <a:rPr lang="en-US" dirty="0">
                <a:solidFill>
                  <a:schemeClr val="tx1">
                    <a:lumMod val="75000"/>
                    <a:lumOff val="25000"/>
                  </a:schemeClr>
                </a:solidFill>
              </a:rPr>
              <a:t>Title IX Formal Complaint Form – p. 8</a:t>
            </a:r>
          </a:p>
          <a:p>
            <a:r>
              <a:rPr lang="en-US" dirty="0">
                <a:solidFill>
                  <a:schemeClr val="tx1">
                    <a:lumMod val="75000"/>
                    <a:lumOff val="25000"/>
                  </a:schemeClr>
                </a:solidFill>
              </a:rPr>
              <a:t>No Formal Title IX Complaint – p. 7</a:t>
            </a:r>
          </a:p>
          <a:p>
            <a:endParaRPr lang="en-US" dirty="0">
              <a:solidFill>
                <a:schemeClr val="tx1">
                  <a:lumMod val="75000"/>
                  <a:lumOff val="25000"/>
                </a:schemeClr>
              </a:solidFill>
            </a:endParaRPr>
          </a:p>
          <a:p>
            <a:endParaRPr lang="en-US" dirty="0">
              <a:solidFill>
                <a:schemeClr val="tx1">
                  <a:lumMod val="75000"/>
                  <a:lumOff val="25000"/>
                </a:schemeClr>
              </a:solidFill>
            </a:endParaRPr>
          </a:p>
          <a:p>
            <a:endParaRPr lang="en-US" dirty="0"/>
          </a:p>
        </p:txBody>
      </p:sp>
      <p:pic>
        <p:nvPicPr>
          <p:cNvPr id="5" name="Picture 4" descr="A picture containing text, sign&#10;&#10;Description automatically generated">
            <a:extLst>
              <a:ext uri="{FF2B5EF4-FFF2-40B4-BE49-F238E27FC236}">
                <a16:creationId xmlns:a16="http://schemas.microsoft.com/office/drawing/2014/main" id="{1FD09CE8-AA79-30F8-40B4-3DBDA1EA5C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98140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3CF8C-830E-441A-8F39-F5B8CFF71C62}"/>
              </a:ext>
            </a:extLst>
          </p:cNvPr>
          <p:cNvSpPr>
            <a:spLocks noGrp="1"/>
          </p:cNvSpPr>
          <p:nvPr>
            <p:ph type="title"/>
          </p:nvPr>
        </p:nvSpPr>
        <p:spPr/>
        <p:txBody>
          <a:bodyPr>
            <a:normAutofit/>
          </a:bodyPr>
          <a:lstStyle/>
          <a:p>
            <a:pPr lvl="0" algn="ctr"/>
            <a:r>
              <a:rPr lang="en-US" dirty="0"/>
              <a:t>What are supportive measures?</a:t>
            </a:r>
            <a:br>
              <a:rPr lang="en-US" dirty="0"/>
            </a:br>
            <a:r>
              <a:rPr lang="en-US" sz="1800" dirty="0">
                <a:solidFill>
                  <a:schemeClr val="tx1"/>
                </a:solidFill>
              </a:rPr>
              <a:t>34 CFR 106.30</a:t>
            </a:r>
            <a:br>
              <a:rPr lang="en-US" sz="1800" dirty="0">
                <a:solidFill>
                  <a:schemeClr val="tx1"/>
                </a:solidFill>
              </a:rPr>
            </a:br>
            <a:endParaRPr lang="en-US" sz="1800" dirty="0">
              <a:solidFill>
                <a:schemeClr val="tx1"/>
              </a:solidFill>
            </a:endParaRPr>
          </a:p>
        </p:txBody>
      </p:sp>
      <p:sp>
        <p:nvSpPr>
          <p:cNvPr id="3" name="Content Placeholder 2">
            <a:extLst>
              <a:ext uri="{FF2B5EF4-FFF2-40B4-BE49-F238E27FC236}">
                <a16:creationId xmlns:a16="http://schemas.microsoft.com/office/drawing/2014/main" id="{9636B06A-84D8-468D-9916-D9F5C951832A}"/>
              </a:ext>
            </a:extLst>
          </p:cNvPr>
          <p:cNvSpPr>
            <a:spLocks noGrp="1"/>
          </p:cNvSpPr>
          <p:nvPr>
            <p:ph idx="1"/>
          </p:nvPr>
        </p:nvSpPr>
        <p:spPr/>
        <p:txBody>
          <a:bodyPr>
            <a:normAutofit/>
          </a:bodyPr>
          <a:lstStyle/>
          <a:p>
            <a:pPr marL="0" indent="0">
              <a:buNone/>
            </a:pPr>
            <a:r>
              <a:rPr lang="en-US" dirty="0"/>
              <a:t>Non-disciplinary, non-punitive, free individualized services offered as appropriate, as reasonably available, </a:t>
            </a:r>
            <a:r>
              <a:rPr lang="en-US" b="1" dirty="0"/>
              <a:t>to either party </a:t>
            </a:r>
            <a:r>
              <a:rPr lang="en-US" dirty="0"/>
              <a:t>before or after the filing of a formal complaint or where no formal complaint has been filed. </a:t>
            </a:r>
          </a:p>
          <a:p>
            <a:pPr marL="0" indent="0">
              <a:buNone/>
            </a:pPr>
            <a:r>
              <a:rPr lang="en-US" dirty="0"/>
              <a:t>Supportive measures are intended to:  </a:t>
            </a:r>
          </a:p>
          <a:p>
            <a:pPr marL="0" indent="0">
              <a:buNone/>
            </a:pPr>
            <a:r>
              <a:rPr lang="en-US" dirty="0"/>
              <a:t>1.	Restore or preserve equal access to the school’s education program or activity, without unreasonably burdening the other party;</a:t>
            </a:r>
          </a:p>
          <a:p>
            <a:pPr marL="0" lvl="0" indent="0">
              <a:buNone/>
            </a:pPr>
            <a:r>
              <a:rPr lang="en-US" dirty="0"/>
              <a:t>2.	Protect the safety of the parties and the school’s educational environment;</a:t>
            </a:r>
          </a:p>
          <a:p>
            <a:pPr marL="0" lvl="0" indent="0">
              <a:buNone/>
            </a:pPr>
            <a:r>
              <a:rPr lang="en-US" dirty="0"/>
              <a:t>3.	Deter sexual harassment.</a:t>
            </a:r>
          </a:p>
          <a:p>
            <a:endParaRPr lang="en-US" dirty="0"/>
          </a:p>
        </p:txBody>
      </p:sp>
      <p:sp>
        <p:nvSpPr>
          <p:cNvPr id="4" name="TextBox 3">
            <a:extLst>
              <a:ext uri="{FF2B5EF4-FFF2-40B4-BE49-F238E27FC236}">
                <a16:creationId xmlns:a16="http://schemas.microsoft.com/office/drawing/2014/main" id="{38120E0E-9FDC-0F5D-BB04-530CF84716F1}"/>
              </a:ext>
            </a:extLst>
          </p:cNvPr>
          <p:cNvSpPr txBox="1"/>
          <p:nvPr/>
        </p:nvSpPr>
        <p:spPr>
          <a:xfrm flipH="1">
            <a:off x="3427412" y="5902221"/>
            <a:ext cx="3305494" cy="369332"/>
          </a:xfrm>
          <a:prstGeom prst="rect">
            <a:avLst/>
          </a:prstGeom>
          <a:noFill/>
        </p:spPr>
        <p:txBody>
          <a:bodyPr wrap="square" rtlCol="0">
            <a:spAutoFit/>
          </a:bodyPr>
          <a:lstStyle/>
          <a:p>
            <a:r>
              <a:rPr lang="en-US" dirty="0">
                <a:solidFill>
                  <a:schemeClr val="tx1">
                    <a:lumMod val="75000"/>
                    <a:lumOff val="25000"/>
                  </a:schemeClr>
                </a:solidFill>
              </a:rPr>
              <a:t>Supportive Measures – p. 1</a:t>
            </a:r>
          </a:p>
        </p:txBody>
      </p:sp>
      <p:pic>
        <p:nvPicPr>
          <p:cNvPr id="5" name="Picture 4" descr="A picture containing text, sign&#10;&#10;Description automatically generated">
            <a:extLst>
              <a:ext uri="{FF2B5EF4-FFF2-40B4-BE49-F238E27FC236}">
                <a16:creationId xmlns:a16="http://schemas.microsoft.com/office/drawing/2014/main" id="{8EB6399F-F90B-FC9F-6E20-8862F58D0D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72362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B84E8-B8FF-4B0B-95EF-74E7396927E8}"/>
              </a:ext>
            </a:extLst>
          </p:cNvPr>
          <p:cNvSpPr>
            <a:spLocks noGrp="1"/>
          </p:cNvSpPr>
          <p:nvPr>
            <p:ph type="title"/>
          </p:nvPr>
        </p:nvSpPr>
        <p:spPr>
          <a:xfrm>
            <a:off x="1055604" y="533400"/>
            <a:ext cx="3596607" cy="914400"/>
          </a:xfrm>
        </p:spPr>
        <p:txBody>
          <a:bodyPr/>
          <a:lstStyle/>
          <a:p>
            <a:r>
              <a:rPr lang="en-US" sz="2400" dirty="0">
                <a:solidFill>
                  <a:schemeClr val="accent5"/>
                </a:solidFill>
              </a:rPr>
              <a:t>Examples of supportive measures:</a:t>
            </a:r>
          </a:p>
        </p:txBody>
      </p:sp>
      <p:sp>
        <p:nvSpPr>
          <p:cNvPr id="3" name="Content Placeholder 2">
            <a:extLst>
              <a:ext uri="{FF2B5EF4-FFF2-40B4-BE49-F238E27FC236}">
                <a16:creationId xmlns:a16="http://schemas.microsoft.com/office/drawing/2014/main" id="{86206DA7-854F-41A2-A235-71E30586D656}"/>
              </a:ext>
            </a:extLst>
          </p:cNvPr>
          <p:cNvSpPr>
            <a:spLocks noGrp="1"/>
          </p:cNvSpPr>
          <p:nvPr>
            <p:ph idx="1"/>
          </p:nvPr>
        </p:nvSpPr>
        <p:spPr/>
        <p:txBody>
          <a:bodyPr>
            <a:normAutofit/>
          </a:bodyPr>
          <a:lstStyle/>
          <a:p>
            <a:pPr lvl="0">
              <a:buFont typeface="Wingdings" panose="05000000000000000000" pitchFamily="2" charset="2"/>
              <a:buChar char="Ø"/>
            </a:pPr>
            <a:r>
              <a:rPr lang="en-US" dirty="0"/>
              <a:t>  Counseling</a:t>
            </a:r>
          </a:p>
          <a:p>
            <a:pPr lvl="0">
              <a:buFont typeface="Wingdings" panose="05000000000000000000" pitchFamily="2" charset="2"/>
              <a:buChar char="Ø"/>
            </a:pPr>
            <a:r>
              <a:rPr lang="en-US" dirty="0"/>
              <a:t>  Extensions of deadlines or other course-related adjustments</a:t>
            </a:r>
          </a:p>
          <a:p>
            <a:pPr lvl="0">
              <a:buFont typeface="Wingdings" panose="05000000000000000000" pitchFamily="2" charset="2"/>
              <a:buChar char="Ø"/>
            </a:pPr>
            <a:r>
              <a:rPr lang="en-US" dirty="0"/>
              <a:t>  Modifications of work or class schedules</a:t>
            </a:r>
          </a:p>
          <a:p>
            <a:pPr lvl="0">
              <a:buFont typeface="Wingdings" panose="05000000000000000000" pitchFamily="2" charset="2"/>
              <a:buChar char="Ø"/>
            </a:pPr>
            <a:r>
              <a:rPr lang="en-US" dirty="0"/>
              <a:t>  Campus escort </a:t>
            </a:r>
          </a:p>
          <a:p>
            <a:pPr lvl="0">
              <a:buFont typeface="Wingdings" panose="05000000000000000000" pitchFamily="2" charset="2"/>
              <a:buChar char="Ø"/>
            </a:pPr>
            <a:r>
              <a:rPr lang="en-US" dirty="0"/>
              <a:t>  Mutual restrictions on contact    between the parties</a:t>
            </a:r>
          </a:p>
          <a:p>
            <a:pPr lvl="0">
              <a:buFont typeface="Wingdings" panose="05000000000000000000" pitchFamily="2" charset="2"/>
              <a:buChar char="Ø"/>
            </a:pPr>
            <a:r>
              <a:rPr lang="en-US" dirty="0"/>
              <a:t>  Changes in work or class locations</a:t>
            </a:r>
          </a:p>
          <a:p>
            <a:pPr lvl="0">
              <a:buFont typeface="Wingdings" panose="05000000000000000000" pitchFamily="2" charset="2"/>
              <a:buChar char="Ø"/>
            </a:pPr>
            <a:r>
              <a:rPr lang="en-US" dirty="0"/>
              <a:t>  Leave of absence</a:t>
            </a:r>
          </a:p>
          <a:p>
            <a:pPr lvl="0">
              <a:buFont typeface="Wingdings" panose="05000000000000000000" pitchFamily="2" charset="2"/>
              <a:buChar char="Ø"/>
            </a:pPr>
            <a:r>
              <a:rPr lang="en-US" dirty="0"/>
              <a:t>  Increased security and monitoring of certain areas</a:t>
            </a:r>
          </a:p>
          <a:p>
            <a:endParaRPr lang="en-US" dirty="0"/>
          </a:p>
        </p:txBody>
      </p:sp>
      <p:sp>
        <p:nvSpPr>
          <p:cNvPr id="4" name="Text Placeholder 3">
            <a:extLst>
              <a:ext uri="{FF2B5EF4-FFF2-40B4-BE49-F238E27FC236}">
                <a16:creationId xmlns:a16="http://schemas.microsoft.com/office/drawing/2014/main" id="{5E513E37-8683-4E80-BC84-488B0BB6EE86}"/>
              </a:ext>
            </a:extLst>
          </p:cNvPr>
          <p:cNvSpPr>
            <a:spLocks noGrp="1"/>
          </p:cNvSpPr>
          <p:nvPr>
            <p:ph type="body" sz="half" idx="2"/>
          </p:nvPr>
        </p:nvSpPr>
        <p:spPr>
          <a:xfrm>
            <a:off x="608012" y="2019210"/>
            <a:ext cx="3733799" cy="2895600"/>
          </a:xfrm>
        </p:spPr>
        <p:txBody>
          <a:bodyPr>
            <a:normAutofit/>
          </a:bodyPr>
          <a:lstStyle/>
          <a:p>
            <a:r>
              <a:rPr lang="en-US" dirty="0">
                <a:solidFill>
                  <a:schemeClr val="accent5"/>
                </a:solidFill>
              </a:rPr>
              <a:t>The school must maintain as confidential any supportive measures provided, to the extent such confidentiality will not impair the ability of the school to provide those measures.</a:t>
            </a:r>
          </a:p>
          <a:p>
            <a:r>
              <a:rPr lang="en-US" dirty="0">
                <a:solidFill>
                  <a:schemeClr val="accent5"/>
                </a:solidFill>
              </a:rPr>
              <a:t> </a:t>
            </a:r>
          </a:p>
          <a:p>
            <a:r>
              <a:rPr lang="en-US" dirty="0">
                <a:solidFill>
                  <a:schemeClr val="accent5"/>
                </a:solidFill>
              </a:rPr>
              <a:t>The Title IX Coordinator is responsible for coordinating the implementation of supportive measures.</a:t>
            </a:r>
          </a:p>
          <a:p>
            <a:endParaRPr lang="en-US" dirty="0"/>
          </a:p>
        </p:txBody>
      </p:sp>
      <p:sp>
        <p:nvSpPr>
          <p:cNvPr id="5" name="TextBox 4">
            <a:extLst>
              <a:ext uri="{FF2B5EF4-FFF2-40B4-BE49-F238E27FC236}">
                <a16:creationId xmlns:a16="http://schemas.microsoft.com/office/drawing/2014/main" id="{F457A326-73D7-376F-197C-57143E792F5F}"/>
              </a:ext>
            </a:extLst>
          </p:cNvPr>
          <p:cNvSpPr txBox="1"/>
          <p:nvPr/>
        </p:nvSpPr>
        <p:spPr>
          <a:xfrm>
            <a:off x="3122612" y="5441197"/>
            <a:ext cx="5105400" cy="1200329"/>
          </a:xfrm>
          <a:prstGeom prst="rect">
            <a:avLst/>
          </a:prstGeom>
          <a:noFill/>
        </p:spPr>
        <p:txBody>
          <a:bodyPr wrap="square" rtlCol="0">
            <a:spAutoFit/>
          </a:bodyPr>
          <a:lstStyle/>
          <a:p>
            <a:endParaRPr lang="en-US" dirty="0">
              <a:solidFill>
                <a:schemeClr val="tx1">
                  <a:lumMod val="75000"/>
                  <a:lumOff val="25000"/>
                </a:schemeClr>
              </a:solidFill>
            </a:endParaRPr>
          </a:p>
          <a:p>
            <a:r>
              <a:rPr lang="en-US" dirty="0">
                <a:solidFill>
                  <a:schemeClr val="tx1">
                    <a:lumMod val="75000"/>
                    <a:lumOff val="25000"/>
                  </a:schemeClr>
                </a:solidFill>
              </a:rPr>
              <a:t>Title IX Safety Plan Checklist – p. 29</a:t>
            </a:r>
          </a:p>
          <a:p>
            <a:r>
              <a:rPr lang="en-US" dirty="0">
                <a:solidFill>
                  <a:schemeClr val="tx1">
                    <a:lumMod val="75000"/>
                    <a:lumOff val="25000"/>
                  </a:schemeClr>
                </a:solidFill>
              </a:rPr>
              <a:t>Title IX Safety Plan – p. 31</a:t>
            </a:r>
          </a:p>
          <a:p>
            <a:r>
              <a:rPr lang="en-US" dirty="0">
                <a:solidFill>
                  <a:schemeClr val="tx1">
                    <a:lumMod val="75000"/>
                    <a:lumOff val="25000"/>
                  </a:schemeClr>
                </a:solidFill>
              </a:rPr>
              <a:t>No Contact Order – p. 34</a:t>
            </a:r>
          </a:p>
        </p:txBody>
      </p:sp>
      <p:pic>
        <p:nvPicPr>
          <p:cNvPr id="6" name="Picture 5" descr="A picture containing text, sign&#10;&#10;Description automatically generated">
            <a:extLst>
              <a:ext uri="{FF2B5EF4-FFF2-40B4-BE49-F238E27FC236}">
                <a16:creationId xmlns:a16="http://schemas.microsoft.com/office/drawing/2014/main" id="{5344BB65-6D48-51E7-AA5F-58D71D2BC8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6282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F3DF70-4D0E-D594-44AB-EC0E4A350CBE}"/>
              </a:ext>
            </a:extLst>
          </p:cNvPr>
          <p:cNvSpPr txBox="1"/>
          <p:nvPr/>
        </p:nvSpPr>
        <p:spPr>
          <a:xfrm>
            <a:off x="379412" y="152400"/>
            <a:ext cx="10668000" cy="5632311"/>
          </a:xfrm>
          <a:prstGeom prst="rect">
            <a:avLst/>
          </a:prstGeom>
          <a:noFill/>
        </p:spPr>
        <p:txBody>
          <a:bodyPr wrap="square" rtlCol="0">
            <a:spAutoFit/>
          </a:bodyPr>
          <a:lstStyle/>
          <a:p>
            <a:pPr algn="ctr"/>
            <a:r>
              <a:rPr lang="en-US" sz="3600" b="0" i="0" u="none" strike="noStrike" baseline="0" dirty="0">
                <a:solidFill>
                  <a:schemeClr val="accent1"/>
                </a:solidFill>
                <a:latin typeface="+mj-lt"/>
              </a:rPr>
              <a:t>Other Supportive Measures</a:t>
            </a:r>
            <a:endParaRPr lang="en-US" sz="1800" b="0" i="0" u="none" strike="noStrike" baseline="0" dirty="0">
              <a:solidFill>
                <a:srgbClr val="202020"/>
              </a:solidFill>
            </a:endParaRPr>
          </a:p>
          <a:p>
            <a:pPr algn="ctr"/>
            <a:endParaRPr lang="en-US" sz="1800" b="0" i="0" u="none" strike="noStrike" baseline="0" dirty="0">
              <a:solidFill>
                <a:srgbClr val="202020"/>
              </a:solidFill>
            </a:endParaRPr>
          </a:p>
          <a:p>
            <a:pPr marL="285750" indent="-285750">
              <a:buClr>
                <a:schemeClr val="accent1"/>
              </a:buClr>
              <a:buFont typeface="Wingdings" panose="05000000000000000000" pitchFamily="2" charset="2"/>
              <a:buChar char="Ø"/>
            </a:pPr>
            <a:r>
              <a:rPr lang="en-US" sz="1800" b="0" i="0" u="none" strike="noStrike" baseline="0" dirty="0">
                <a:solidFill>
                  <a:srgbClr val="323232"/>
                </a:solidFill>
              </a:rPr>
              <a:t>Issue a </a:t>
            </a:r>
            <a:r>
              <a:rPr lang="en-US" sz="1800" b="1" i="0" u="none" strike="noStrike" baseline="0" dirty="0">
                <a:solidFill>
                  <a:srgbClr val="323232"/>
                </a:solidFill>
              </a:rPr>
              <a:t>one-way no-contact order </a:t>
            </a:r>
            <a:r>
              <a:rPr lang="en-US" sz="1800" b="0" i="0" u="none" strike="noStrike" baseline="0" dirty="0">
                <a:solidFill>
                  <a:srgbClr val="323232"/>
                </a:solidFill>
              </a:rPr>
              <a:t>that prohibits the respondent from directly communicating with the complainant. </a:t>
            </a:r>
            <a:r>
              <a:rPr lang="en-US" sz="1800" b="1" i="0" u="none" strike="noStrike" baseline="0" dirty="0">
                <a:solidFill>
                  <a:srgbClr val="323232"/>
                </a:solidFill>
              </a:rPr>
              <a:t>Move respondent </a:t>
            </a:r>
            <a:r>
              <a:rPr lang="en-US" sz="1800" b="0" i="0" u="none" strike="noStrike" baseline="0" dirty="0">
                <a:solidFill>
                  <a:srgbClr val="323232"/>
                </a:solidFill>
              </a:rPr>
              <a:t>to a different seat, class, recess/lunch, hallway route, and/or bus. </a:t>
            </a:r>
          </a:p>
          <a:p>
            <a:pPr marL="285750" indent="-285750">
              <a:buClr>
                <a:schemeClr val="accent1"/>
              </a:buClr>
              <a:buFont typeface="Wingdings" panose="05000000000000000000" pitchFamily="2" charset="2"/>
              <a:buChar char="Ø"/>
            </a:pPr>
            <a:r>
              <a:rPr lang="en-US" sz="1800" b="1" i="0" u="none" strike="noStrike" baseline="0" dirty="0">
                <a:solidFill>
                  <a:srgbClr val="323232"/>
                </a:solidFill>
              </a:rPr>
              <a:t>Move complainant </a:t>
            </a:r>
            <a:r>
              <a:rPr lang="en-US" sz="1800" b="0" i="0" u="none" strike="noStrike" baseline="0" dirty="0">
                <a:solidFill>
                  <a:srgbClr val="323232"/>
                </a:solidFill>
              </a:rPr>
              <a:t>to a different seat, class, recess/lunch, hallway route, and/or bus only if complainant wants this change. </a:t>
            </a:r>
            <a:endParaRPr lang="en-US" sz="1800" b="0" i="0" u="none" strike="noStrike" baseline="0" dirty="0">
              <a:solidFill>
                <a:srgbClr val="000000"/>
              </a:solidFill>
            </a:endParaRPr>
          </a:p>
          <a:p>
            <a:pPr marL="285750" indent="-285750">
              <a:buClr>
                <a:schemeClr val="accent1"/>
              </a:buClr>
              <a:buFont typeface="Wingdings" panose="05000000000000000000" pitchFamily="2" charset="2"/>
              <a:buChar char="Ø"/>
            </a:pPr>
            <a:r>
              <a:rPr lang="en-US" sz="1800" b="0" i="0" u="none" strike="noStrike" baseline="0" dirty="0">
                <a:solidFill>
                  <a:srgbClr val="323232"/>
                </a:solidFill>
              </a:rPr>
              <a:t>Provide extra time for assignments, flexibility in course work and/or grading, break times during the school day, or other school </a:t>
            </a:r>
            <a:r>
              <a:rPr lang="en-US" sz="1800" b="1" i="0" u="none" strike="noStrike" baseline="0" dirty="0">
                <a:solidFill>
                  <a:srgbClr val="323232"/>
                </a:solidFill>
              </a:rPr>
              <a:t>accommodations. </a:t>
            </a:r>
            <a:endParaRPr lang="en-US" sz="1800" b="0" i="0" u="none" strike="noStrike" baseline="0" dirty="0">
              <a:solidFill>
                <a:srgbClr val="323232"/>
              </a:solidFill>
            </a:endParaRPr>
          </a:p>
          <a:p>
            <a:pPr marL="285750" indent="-285750">
              <a:buClr>
                <a:schemeClr val="accent1"/>
              </a:buClr>
              <a:buFont typeface="Wingdings" panose="05000000000000000000" pitchFamily="2" charset="2"/>
              <a:buChar char="Ø"/>
            </a:pPr>
            <a:r>
              <a:rPr lang="en-US" sz="1800" b="0" i="0" u="none" strike="noStrike" baseline="0" dirty="0">
                <a:solidFill>
                  <a:srgbClr val="323232"/>
                </a:solidFill>
              </a:rPr>
              <a:t>Allow </a:t>
            </a:r>
            <a:r>
              <a:rPr lang="en-US" sz="1800" b="1" i="0" u="none" strike="noStrike" baseline="0" dirty="0">
                <a:solidFill>
                  <a:srgbClr val="323232"/>
                </a:solidFill>
              </a:rPr>
              <a:t>breaks from class </a:t>
            </a:r>
            <a:r>
              <a:rPr lang="en-US" sz="1800" b="0" i="0" u="none" strike="noStrike" baseline="0" dirty="0">
                <a:solidFill>
                  <a:srgbClr val="323232"/>
                </a:solidFill>
              </a:rPr>
              <a:t>to see the counselor, school nurse, etc. </a:t>
            </a:r>
          </a:p>
          <a:p>
            <a:pPr marL="285750" indent="-285750">
              <a:buClr>
                <a:schemeClr val="accent1"/>
              </a:buClr>
              <a:buFont typeface="Wingdings" panose="05000000000000000000" pitchFamily="2" charset="2"/>
              <a:buChar char="Ø"/>
            </a:pPr>
            <a:r>
              <a:rPr lang="en-US" sz="1800" b="1" i="0" u="none" strike="noStrike" baseline="0" dirty="0">
                <a:solidFill>
                  <a:srgbClr val="323232"/>
                </a:solidFill>
              </a:rPr>
              <a:t>Lift the GPA/attendance/credit requirement </a:t>
            </a:r>
            <a:r>
              <a:rPr lang="en-US" sz="1800" b="0" i="0" u="none" strike="noStrike" baseline="0" dirty="0">
                <a:solidFill>
                  <a:srgbClr val="323232"/>
                </a:solidFill>
              </a:rPr>
              <a:t>for participation in a school activity. </a:t>
            </a:r>
          </a:p>
          <a:p>
            <a:pPr marL="285750" indent="-285750">
              <a:buClr>
                <a:schemeClr val="accent1"/>
              </a:buClr>
              <a:buFont typeface="Wingdings" panose="05000000000000000000" pitchFamily="2" charset="2"/>
              <a:buChar char="Ø"/>
            </a:pPr>
            <a:r>
              <a:rPr lang="en-US" sz="1800" b="1" i="0" u="none" strike="noStrike" baseline="0" dirty="0">
                <a:solidFill>
                  <a:srgbClr val="323232"/>
                </a:solidFill>
              </a:rPr>
              <a:t>Identify a person </a:t>
            </a:r>
            <a:r>
              <a:rPr lang="en-US" sz="1800" b="0" i="0" u="none" strike="noStrike" baseline="0" dirty="0">
                <a:solidFill>
                  <a:srgbClr val="323232"/>
                </a:solidFill>
              </a:rPr>
              <a:t>for complainant to speak with on campus if they feel unsafe. </a:t>
            </a:r>
          </a:p>
          <a:p>
            <a:pPr marL="285750" indent="-285750">
              <a:buClr>
                <a:schemeClr val="accent1"/>
              </a:buClr>
              <a:buFont typeface="Wingdings" panose="05000000000000000000" pitchFamily="2" charset="2"/>
              <a:buChar char="Ø"/>
            </a:pPr>
            <a:r>
              <a:rPr lang="en-US" sz="1800" b="1" i="0" u="none" strike="noStrike" baseline="0" dirty="0">
                <a:solidFill>
                  <a:srgbClr val="323232"/>
                </a:solidFill>
              </a:rPr>
              <a:t>Identify a place </a:t>
            </a:r>
            <a:r>
              <a:rPr lang="en-US" sz="1800" b="0" i="0" u="none" strike="noStrike" baseline="0" dirty="0">
                <a:solidFill>
                  <a:srgbClr val="323232"/>
                </a:solidFill>
              </a:rPr>
              <a:t>for complainant to go to on campus if they feel unsafe or need to collect themselves. </a:t>
            </a:r>
          </a:p>
          <a:p>
            <a:pPr marL="285750" indent="-285750">
              <a:buClr>
                <a:schemeClr val="accent1"/>
              </a:buClr>
              <a:buFont typeface="Wingdings" panose="05000000000000000000" pitchFamily="2" charset="2"/>
              <a:buChar char="Ø"/>
            </a:pPr>
            <a:r>
              <a:rPr lang="en-US" sz="1800" b="1" i="0" u="none" strike="noStrike" baseline="0" dirty="0">
                <a:solidFill>
                  <a:srgbClr val="323232"/>
                </a:solidFill>
              </a:rPr>
              <a:t>Inform </a:t>
            </a:r>
            <a:r>
              <a:rPr lang="en-US" sz="1800" b="0" i="0" u="none" strike="noStrike" baseline="0" dirty="0">
                <a:solidFill>
                  <a:srgbClr val="323232"/>
                </a:solidFill>
              </a:rPr>
              <a:t>all appropriate school personnel of the situation, including School Resource Officer. </a:t>
            </a:r>
          </a:p>
          <a:p>
            <a:pPr marL="285750" indent="-285750">
              <a:buClr>
                <a:schemeClr val="accent1"/>
              </a:buClr>
              <a:buFont typeface="Wingdings" panose="05000000000000000000" pitchFamily="2" charset="2"/>
              <a:buChar char="Ø"/>
            </a:pPr>
            <a:r>
              <a:rPr lang="en-US" sz="1800" b="0" i="0" u="none" strike="noStrike" baseline="0" dirty="0">
                <a:solidFill>
                  <a:srgbClr val="323232"/>
                </a:solidFill>
              </a:rPr>
              <a:t>Create a </a:t>
            </a:r>
            <a:r>
              <a:rPr lang="en-US" sz="1800" b="1" i="0" u="none" strike="noStrike" baseline="0" dirty="0">
                <a:solidFill>
                  <a:srgbClr val="323232"/>
                </a:solidFill>
              </a:rPr>
              <a:t>safety plan </a:t>
            </a:r>
            <a:r>
              <a:rPr lang="en-US" sz="1800" b="0" i="0" u="none" strike="noStrike" baseline="0" dirty="0">
                <a:solidFill>
                  <a:srgbClr val="323232"/>
                </a:solidFill>
              </a:rPr>
              <a:t>for complainant</a:t>
            </a:r>
            <a:endParaRPr lang="en-US" sz="1800" b="0" i="0" u="none" strike="noStrike" baseline="0" dirty="0">
              <a:solidFill>
                <a:srgbClr val="0562C1"/>
              </a:solidFill>
            </a:endParaRPr>
          </a:p>
          <a:p>
            <a:pPr marL="285750" indent="-285750">
              <a:buClr>
                <a:schemeClr val="accent1"/>
              </a:buClr>
              <a:buFont typeface="Wingdings" panose="05000000000000000000" pitchFamily="2" charset="2"/>
              <a:buChar char="Ø"/>
            </a:pPr>
            <a:r>
              <a:rPr lang="en-US" sz="1800" b="1" i="0" u="none" strike="noStrike" baseline="0" dirty="0">
                <a:solidFill>
                  <a:srgbClr val="323232"/>
                </a:solidFill>
              </a:rPr>
              <a:t>Help complainant transfer </a:t>
            </a:r>
            <a:r>
              <a:rPr lang="en-US" sz="1800" b="0" i="0" u="none" strike="noStrike" baseline="0" dirty="0">
                <a:solidFill>
                  <a:srgbClr val="323232"/>
                </a:solidFill>
              </a:rPr>
              <a:t>to another school or school district if that’s what they want. </a:t>
            </a:r>
          </a:p>
          <a:p>
            <a:pPr marL="285750" indent="-285750">
              <a:buClr>
                <a:schemeClr val="accent1"/>
              </a:buClr>
              <a:buFont typeface="Wingdings" panose="05000000000000000000" pitchFamily="2" charset="2"/>
              <a:buChar char="Ø"/>
            </a:pPr>
            <a:r>
              <a:rPr lang="en-US" sz="1800" b="1" i="0" u="none" strike="noStrike" baseline="0" dirty="0">
                <a:solidFill>
                  <a:srgbClr val="323232"/>
                </a:solidFill>
              </a:rPr>
              <a:t>Remove respondent </a:t>
            </a:r>
            <a:r>
              <a:rPr lang="en-US" sz="1800" b="0" i="0" u="none" strike="noStrike" baseline="0" dirty="0">
                <a:solidFill>
                  <a:srgbClr val="323232"/>
                </a:solidFill>
              </a:rPr>
              <a:t>from school (only if it is for the safety of student(s)). </a:t>
            </a:r>
          </a:p>
          <a:p>
            <a:endParaRPr lang="en-US" dirty="0"/>
          </a:p>
        </p:txBody>
      </p:sp>
      <p:pic>
        <p:nvPicPr>
          <p:cNvPr id="3" name="Picture 2" descr="A picture containing text, sign&#10;&#10;Description automatically generated">
            <a:extLst>
              <a:ext uri="{FF2B5EF4-FFF2-40B4-BE49-F238E27FC236}">
                <a16:creationId xmlns:a16="http://schemas.microsoft.com/office/drawing/2014/main" id="{EDFFC3A6-A7F2-4655-5625-5C40B74E8B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25144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FED312-9534-C385-E6BE-5314589828AE}"/>
              </a:ext>
            </a:extLst>
          </p:cNvPr>
          <p:cNvSpPr txBox="1"/>
          <p:nvPr/>
        </p:nvSpPr>
        <p:spPr>
          <a:xfrm>
            <a:off x="1065211" y="1676401"/>
            <a:ext cx="8229601" cy="492443"/>
          </a:xfrm>
          <a:prstGeom prst="rect">
            <a:avLst/>
          </a:prstGeom>
          <a:noFill/>
        </p:spPr>
        <p:txBody>
          <a:bodyPr wrap="square" rtlCol="0">
            <a:spAutoFit/>
          </a:bodyPr>
          <a:lstStyle/>
          <a:p>
            <a:pPr algn="ctr"/>
            <a:r>
              <a:rPr lang="en-US" sz="2600" dirty="0">
                <a:solidFill>
                  <a:schemeClr val="accent1"/>
                </a:solidFill>
              </a:rPr>
              <a:t>WHAT SUPPORTIVE MEASURES DO YOU SUGGEST?</a:t>
            </a:r>
          </a:p>
        </p:txBody>
      </p:sp>
      <p:sp>
        <p:nvSpPr>
          <p:cNvPr id="3" name="TextBox 2">
            <a:extLst>
              <a:ext uri="{FF2B5EF4-FFF2-40B4-BE49-F238E27FC236}">
                <a16:creationId xmlns:a16="http://schemas.microsoft.com/office/drawing/2014/main" id="{D36B27F8-35D4-2F14-C1A1-619DBE35A6CE}"/>
              </a:ext>
            </a:extLst>
          </p:cNvPr>
          <p:cNvSpPr txBox="1"/>
          <p:nvPr/>
        </p:nvSpPr>
        <p:spPr>
          <a:xfrm>
            <a:off x="684212" y="2743200"/>
            <a:ext cx="10668000" cy="2585323"/>
          </a:xfrm>
          <a:prstGeom prst="rect">
            <a:avLst/>
          </a:prstGeom>
          <a:noFill/>
        </p:spPr>
        <p:txBody>
          <a:bodyPr wrap="square" rtlCol="0">
            <a:spAutoFit/>
          </a:bodyPr>
          <a:lstStyle/>
          <a:p>
            <a:r>
              <a:rPr lang="en-US" dirty="0"/>
              <a:t>Hypothetical:</a:t>
            </a:r>
          </a:p>
          <a:p>
            <a:endParaRPr lang="en-US" dirty="0"/>
          </a:p>
          <a:p>
            <a:pPr lvl="1"/>
            <a:r>
              <a:rPr lang="en-US" dirty="0"/>
              <a:t>District became aware that on approximately 16 occasions during the school year, there was graffiti in the girl’s bathroom calling a female student a “slut,” a “whore,” and on at least one occasion, stating “[she] should kill herself and no one would miss her.”</a:t>
            </a:r>
          </a:p>
          <a:p>
            <a:endParaRPr lang="en-US" dirty="0"/>
          </a:p>
          <a:p>
            <a:r>
              <a:rPr lang="en-US" b="1" dirty="0"/>
              <a:t>What supportive measures would you suggest for the female student? </a:t>
            </a:r>
          </a:p>
          <a:p>
            <a:endParaRPr lang="en-US" dirty="0"/>
          </a:p>
          <a:p>
            <a:endParaRPr lang="en-US" dirty="0"/>
          </a:p>
        </p:txBody>
      </p:sp>
      <p:pic>
        <p:nvPicPr>
          <p:cNvPr id="4" name="Picture 3" descr="A picture containing text, sign&#10;&#10;Description automatically generated">
            <a:extLst>
              <a:ext uri="{FF2B5EF4-FFF2-40B4-BE49-F238E27FC236}">
                <a16:creationId xmlns:a16="http://schemas.microsoft.com/office/drawing/2014/main" id="{17645CA0-B543-867C-2E96-1A06A229E3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57711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BF3E-53FF-436E-A110-194DF28BB4B6}"/>
              </a:ext>
            </a:extLst>
          </p:cNvPr>
          <p:cNvSpPr>
            <a:spLocks noGrp="1"/>
          </p:cNvSpPr>
          <p:nvPr>
            <p:ph type="title"/>
          </p:nvPr>
        </p:nvSpPr>
        <p:spPr>
          <a:xfrm>
            <a:off x="760412" y="304800"/>
            <a:ext cx="8594429" cy="1320800"/>
          </a:xfrm>
        </p:spPr>
        <p:txBody>
          <a:bodyPr/>
          <a:lstStyle/>
          <a:p>
            <a:pPr algn="ctr"/>
            <a:r>
              <a:rPr lang="en-US" dirty="0">
                <a:solidFill>
                  <a:schemeClr val="accent1"/>
                </a:solidFill>
              </a:rPr>
              <a:t>Emergency Removals</a:t>
            </a:r>
            <a:br>
              <a:rPr lang="en-US" dirty="0"/>
            </a:br>
            <a:r>
              <a:rPr lang="en-US" sz="1600" dirty="0">
                <a:solidFill>
                  <a:schemeClr val="tx1"/>
                </a:solidFill>
              </a:rPr>
              <a:t>34 CFR 106.44(c)</a:t>
            </a:r>
          </a:p>
        </p:txBody>
      </p:sp>
      <p:sp>
        <p:nvSpPr>
          <p:cNvPr id="3" name="Content Placeholder 2">
            <a:extLst>
              <a:ext uri="{FF2B5EF4-FFF2-40B4-BE49-F238E27FC236}">
                <a16:creationId xmlns:a16="http://schemas.microsoft.com/office/drawing/2014/main" id="{D0CE804E-4E4F-4CDE-9A52-B743069589B4}"/>
              </a:ext>
            </a:extLst>
          </p:cNvPr>
          <p:cNvSpPr>
            <a:spLocks noGrp="1"/>
          </p:cNvSpPr>
          <p:nvPr>
            <p:ph idx="1"/>
          </p:nvPr>
        </p:nvSpPr>
        <p:spPr>
          <a:xfrm>
            <a:off x="455612" y="949326"/>
            <a:ext cx="9532054" cy="4800599"/>
          </a:xfrm>
        </p:spPr>
        <p:txBody>
          <a:bodyPr>
            <a:normAutofit lnSpcReduction="10000"/>
          </a:bodyPr>
          <a:lstStyle/>
          <a:p>
            <a:pPr marL="0" indent="0">
              <a:buNone/>
            </a:pPr>
            <a:endParaRPr lang="en-US" dirty="0"/>
          </a:p>
          <a:p>
            <a:pPr marL="0" indent="0">
              <a:buNone/>
            </a:pPr>
            <a:r>
              <a:rPr lang="en-US" sz="1900" dirty="0"/>
              <a:t>Nothing in the regulations prevents a school from removing the respondent from campus or activities if the respondent poses an immediate threat to the safety of themselves or others. Such removal should follow the school’s removal process.</a:t>
            </a:r>
          </a:p>
          <a:p>
            <a:pPr marL="0" indent="0" algn="ctr">
              <a:buNone/>
            </a:pPr>
            <a:endParaRPr lang="en-US" dirty="0"/>
          </a:p>
          <a:p>
            <a:pPr marL="399930" lvl="1" indent="0">
              <a:buNone/>
            </a:pPr>
            <a:r>
              <a:rPr lang="en-US" sz="1601" dirty="0">
                <a:solidFill>
                  <a:srgbClr val="7030A0"/>
                </a:solidFill>
              </a:rPr>
              <a:t>Cross reference- Student Sexual Abuse Response Guidelines for San Mateo County Schools and Law Enforcement – Procedure step 1- immediately address urgent health and safety concerns.  Where warranted, call 911, request immediate assistance, and interrupt presently occurring inappropriate behavior.</a:t>
            </a:r>
          </a:p>
          <a:p>
            <a:pPr marL="399930" lvl="1" indent="0">
              <a:buNone/>
            </a:pPr>
            <a:r>
              <a:rPr lang="en-US" sz="1601" dirty="0">
                <a:solidFill>
                  <a:srgbClr val="7030A0"/>
                </a:solidFill>
              </a:rPr>
              <a:t>Where in doubt, safest to call 911 so law enforcement does initial interview of both complainant and respondent.  Also important (Procedure step 3) – don’t tip off any known friends of the respondent who may alert respondent.</a:t>
            </a:r>
          </a:p>
          <a:p>
            <a:pPr marL="399930" lvl="1" indent="0">
              <a:buNone/>
            </a:pPr>
            <a:r>
              <a:rPr lang="en-US" sz="1601" dirty="0">
                <a:solidFill>
                  <a:srgbClr val="FF0000"/>
                </a:solidFill>
              </a:rPr>
              <a:t>Cross reference – San Mateo County Student Threat Assessment Team – Level One Protocol- if there is imminent danger to others, call law enforcement and district office.  Follow the Big Five immediate response guidelines as appropriate.  If necessary, take appropriate precautions, such as school-wide security measures, detaining students of concern, or restricting access to coats, backpacks, etc.</a:t>
            </a:r>
          </a:p>
          <a:p>
            <a:pPr marL="0" indent="0">
              <a:buNone/>
            </a:pPr>
            <a:endParaRPr lang="en-US" dirty="0"/>
          </a:p>
          <a:p>
            <a:pPr marL="0" indent="0">
              <a:buNone/>
            </a:pPr>
            <a:endParaRPr lang="en-US" dirty="0"/>
          </a:p>
        </p:txBody>
      </p:sp>
      <p:pic>
        <p:nvPicPr>
          <p:cNvPr id="4" name="Picture 3" descr="A picture containing text, sign&#10;&#10;Description automatically generated">
            <a:extLst>
              <a:ext uri="{FF2B5EF4-FFF2-40B4-BE49-F238E27FC236}">
                <a16:creationId xmlns:a16="http://schemas.microsoft.com/office/drawing/2014/main" id="{88AE150D-BD7F-88C2-6B49-575AB63EC6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00083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995D-FC08-73A4-C3D6-8FFA6B59DBB7}"/>
              </a:ext>
            </a:extLst>
          </p:cNvPr>
          <p:cNvSpPr>
            <a:spLocks noGrp="1"/>
          </p:cNvSpPr>
          <p:nvPr>
            <p:ph type="title"/>
          </p:nvPr>
        </p:nvSpPr>
        <p:spPr>
          <a:xfrm>
            <a:off x="677159" y="609600"/>
            <a:ext cx="8594429" cy="838200"/>
          </a:xfrm>
        </p:spPr>
        <p:txBody>
          <a:bodyPr/>
          <a:lstStyle/>
          <a:p>
            <a:r>
              <a:rPr lang="en-US" dirty="0"/>
              <a:t>INTRODUCTIONS</a:t>
            </a:r>
          </a:p>
        </p:txBody>
      </p:sp>
      <p:sp>
        <p:nvSpPr>
          <p:cNvPr id="3" name="Text Placeholder 2">
            <a:extLst>
              <a:ext uri="{FF2B5EF4-FFF2-40B4-BE49-F238E27FC236}">
                <a16:creationId xmlns:a16="http://schemas.microsoft.com/office/drawing/2014/main" id="{2D544E56-0237-E25E-CB6A-9253EB39E961}"/>
              </a:ext>
            </a:extLst>
          </p:cNvPr>
          <p:cNvSpPr>
            <a:spLocks noGrp="1"/>
          </p:cNvSpPr>
          <p:nvPr>
            <p:ph type="body" idx="1"/>
          </p:nvPr>
        </p:nvSpPr>
        <p:spPr>
          <a:xfrm>
            <a:off x="677159" y="2133600"/>
            <a:ext cx="8594429" cy="3907762"/>
          </a:xfrm>
        </p:spPr>
        <p:txBody>
          <a:bodyPr/>
          <a:lstStyle/>
          <a:p>
            <a:endParaRPr lang="en-US" dirty="0"/>
          </a:p>
          <a:p>
            <a:pPr marL="342900" indent="-342900">
              <a:buAutoNum type="arabicPeriod"/>
            </a:pPr>
            <a:r>
              <a:rPr lang="en-US" sz="2000" dirty="0"/>
              <a:t>What District are you with</a:t>
            </a:r>
          </a:p>
          <a:p>
            <a:pPr marL="342900" indent="-342900">
              <a:buAutoNum type="arabicPeriod"/>
            </a:pPr>
            <a:r>
              <a:rPr lang="en-US" sz="2000" dirty="0"/>
              <a:t>What is your role in the Title IX process (Coordinator/Investigator/Decision Maker)</a:t>
            </a:r>
          </a:p>
          <a:p>
            <a:pPr marL="342900" indent="-342900">
              <a:buAutoNum type="arabicPeriod"/>
            </a:pPr>
            <a:r>
              <a:rPr lang="en-US" sz="2000" dirty="0"/>
              <a:t>How long have you been in that role</a:t>
            </a:r>
          </a:p>
          <a:p>
            <a:pPr marL="342900" indent="-342900">
              <a:buAutoNum type="arabicPeriod"/>
            </a:pPr>
            <a:r>
              <a:rPr lang="en-US" sz="2000" dirty="0"/>
              <a:t>Are you involved in any pending Title IX complaints/how many Title IX matters have you worked on? </a:t>
            </a:r>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endParaRPr lang="en-US" dirty="0"/>
          </a:p>
        </p:txBody>
      </p:sp>
      <p:pic>
        <p:nvPicPr>
          <p:cNvPr id="4" name="Picture 3" descr="A picture containing text, sign&#10;&#10;Description automatically generated">
            <a:extLst>
              <a:ext uri="{FF2B5EF4-FFF2-40B4-BE49-F238E27FC236}">
                <a16:creationId xmlns:a16="http://schemas.microsoft.com/office/drawing/2014/main" id="{B7E3E566-A0B8-2C85-19F2-C9E0C01D6B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672638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fontScale="90000"/>
          </a:bodyPr>
          <a:lstStyle/>
          <a:p>
            <a:pPr algn="ctr"/>
            <a:r>
              <a:rPr lang="en-US" sz="3200" dirty="0"/>
              <a:t>Designation of Coordinator, Investigator and Decision Maker</a:t>
            </a:r>
            <a:br>
              <a:rPr lang="en-US" sz="2400" dirty="0">
                <a:solidFill>
                  <a:schemeClr val="tx1"/>
                </a:solidFill>
              </a:rPr>
            </a:b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p:txBody>
          <a:bodyPr>
            <a:normAutofit/>
          </a:bodyPr>
          <a:lstStyle/>
          <a:p>
            <a:pPr lvl="0">
              <a:buFont typeface="Wingdings" panose="05000000000000000000" pitchFamily="2" charset="2"/>
              <a:buChar char="Ø"/>
            </a:pPr>
            <a:r>
              <a:rPr lang="en-US" dirty="0"/>
              <a:t>  Any individual designated as a coordinator, investigator, or decision-maker may not have a conflict of interest or bias.</a:t>
            </a:r>
          </a:p>
          <a:p>
            <a:pPr lvl="0">
              <a:buFont typeface="Wingdings" panose="05000000000000000000" pitchFamily="2" charset="2"/>
              <a:buChar char="Ø"/>
            </a:pPr>
            <a:r>
              <a:rPr lang="en-US" dirty="0"/>
              <a:t>  The coordinator and investigator must receive training on sexual harassment, issues of relevance, and how to impartially conduct an investigation and grievance process.</a:t>
            </a:r>
          </a:p>
          <a:p>
            <a:pPr lvl="0">
              <a:buFont typeface="Wingdings" panose="05000000000000000000" pitchFamily="2" charset="2"/>
              <a:buChar char="Ø"/>
            </a:pPr>
            <a:r>
              <a:rPr lang="en-US" dirty="0"/>
              <a:t>Make sure all responsible district people handling the complaint process are identified internally. Know your teammates. </a:t>
            </a:r>
          </a:p>
        </p:txBody>
      </p:sp>
      <p:pic>
        <p:nvPicPr>
          <p:cNvPr id="4" name="Picture 3" descr="A picture containing text, sign&#10;&#10;Description automatically generated">
            <a:extLst>
              <a:ext uri="{FF2B5EF4-FFF2-40B4-BE49-F238E27FC236}">
                <a16:creationId xmlns:a16="http://schemas.microsoft.com/office/drawing/2014/main" id="{CD13B94C-AF64-EBB9-5505-674BD7519E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54067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8BF07-A22F-4EE6-91BB-DB10365B0BE6}"/>
              </a:ext>
            </a:extLst>
          </p:cNvPr>
          <p:cNvSpPr>
            <a:spLocks noGrp="1"/>
          </p:cNvSpPr>
          <p:nvPr>
            <p:ph type="title"/>
          </p:nvPr>
        </p:nvSpPr>
        <p:spPr>
          <a:xfrm>
            <a:off x="836612" y="304800"/>
            <a:ext cx="8594429" cy="1320800"/>
          </a:xfrm>
        </p:spPr>
        <p:txBody>
          <a:bodyPr>
            <a:normAutofit/>
          </a:bodyPr>
          <a:lstStyle/>
          <a:p>
            <a:pPr algn="ctr"/>
            <a:r>
              <a:rPr lang="en-US" dirty="0"/>
              <a:t>Notice of Complaint Filed</a:t>
            </a:r>
            <a:br>
              <a:rPr lang="en-US" dirty="0"/>
            </a:br>
            <a:r>
              <a:rPr lang="en-US" sz="1800" dirty="0">
                <a:solidFill>
                  <a:schemeClr val="tx1"/>
                </a:solidFill>
              </a:rPr>
              <a:t>34 CFR 106.45(b)(2)</a:t>
            </a:r>
          </a:p>
        </p:txBody>
      </p:sp>
      <p:sp>
        <p:nvSpPr>
          <p:cNvPr id="3" name="Content Placeholder 2">
            <a:extLst>
              <a:ext uri="{FF2B5EF4-FFF2-40B4-BE49-F238E27FC236}">
                <a16:creationId xmlns:a16="http://schemas.microsoft.com/office/drawing/2014/main" id="{4C22DDC5-C122-4D81-92FD-C4F0D475E51E}"/>
              </a:ext>
            </a:extLst>
          </p:cNvPr>
          <p:cNvSpPr>
            <a:spLocks noGrp="1"/>
          </p:cNvSpPr>
          <p:nvPr>
            <p:ph idx="1"/>
          </p:nvPr>
        </p:nvSpPr>
        <p:spPr>
          <a:xfrm>
            <a:off x="587374" y="1226212"/>
            <a:ext cx="9989254" cy="4517363"/>
          </a:xfrm>
        </p:spPr>
        <p:txBody>
          <a:bodyPr>
            <a:normAutofit fontScale="92500"/>
          </a:bodyPr>
          <a:lstStyle/>
          <a:p>
            <a:pPr marL="0" indent="0">
              <a:buNone/>
            </a:pPr>
            <a:r>
              <a:rPr lang="en-US" dirty="0"/>
              <a:t>Once a formal complaint is filed, written notice must be sent to all parties, which includes notice of:</a:t>
            </a:r>
          </a:p>
          <a:p>
            <a:pPr lvl="1">
              <a:buFont typeface="Wingdings" panose="05000000000000000000" pitchFamily="2" charset="2"/>
              <a:buChar char="Ø"/>
            </a:pPr>
            <a:r>
              <a:rPr lang="en-US" dirty="0"/>
              <a:t>    </a:t>
            </a:r>
            <a:r>
              <a:rPr lang="en-US" sz="1800" dirty="0"/>
              <a:t>Complaint procedures</a:t>
            </a:r>
          </a:p>
          <a:p>
            <a:pPr lvl="1">
              <a:buFont typeface="Wingdings" panose="05000000000000000000" pitchFamily="2" charset="2"/>
              <a:buChar char="Ø"/>
            </a:pPr>
            <a:r>
              <a:rPr lang="en-US" sz="1800" dirty="0"/>
              <a:t>    Allegations</a:t>
            </a:r>
          </a:p>
          <a:p>
            <a:pPr lvl="1">
              <a:buFont typeface="Wingdings" panose="05000000000000000000" pitchFamily="2" charset="2"/>
              <a:buChar char="Ø"/>
            </a:pPr>
            <a:r>
              <a:rPr lang="en-US" sz="1800" dirty="0"/>
              <a:t>    Sufficient detail, e.g. identity of the parties, specific  section of     the school policy allegedly violated, conduct alleged, date and location of alleged conduct</a:t>
            </a:r>
          </a:p>
          <a:p>
            <a:pPr lvl="1">
              <a:buFont typeface="Wingdings" panose="05000000000000000000" pitchFamily="2" charset="2"/>
              <a:buChar char="Ø"/>
            </a:pPr>
            <a:r>
              <a:rPr lang="en-US" sz="1800" dirty="0"/>
              <a:t>   Sufficient time to prepare a response before any initial interview</a:t>
            </a:r>
          </a:p>
          <a:p>
            <a:pPr marL="399930" lvl="1" indent="0">
              <a:buNone/>
            </a:pPr>
            <a:r>
              <a:rPr lang="en-US" sz="1601" dirty="0">
                <a:solidFill>
                  <a:srgbClr val="7030A0"/>
                </a:solidFill>
              </a:rPr>
              <a:t>Cross reference- Student Sexual Abuse Response Guidelines for San Mateo County Schools and Law Enforcement – Procedure step 2- School personnel should not discuss the concern with the suspect student or staff member, or otherwise alert them to the existence of the concern, until it has been determined that no report is required or will be made to law enforcement.  If law enforcement is involved, hold off on Title IX investigation until law enforcement steps out or at a minimum has interviewed respondent.  Districts do not want to give respondents an opportunity to, for instance, destroy evidence on laptops, etc.</a:t>
            </a:r>
          </a:p>
          <a:p>
            <a:pPr marL="399930" lvl="1" indent="0">
              <a:buNone/>
            </a:pPr>
            <a:r>
              <a:rPr lang="en-US" sz="1601" dirty="0">
                <a:solidFill>
                  <a:srgbClr val="7030A0"/>
                </a:solidFill>
              </a:rPr>
              <a:t>If law enforcement conducts interviews, request access to recordings, investigative reports, and evidence.</a:t>
            </a:r>
          </a:p>
        </p:txBody>
      </p:sp>
      <p:sp>
        <p:nvSpPr>
          <p:cNvPr id="4" name="TextBox 3">
            <a:extLst>
              <a:ext uri="{FF2B5EF4-FFF2-40B4-BE49-F238E27FC236}">
                <a16:creationId xmlns:a16="http://schemas.microsoft.com/office/drawing/2014/main" id="{BDAB0B4F-A7E6-131C-76D6-6352E08D492E}"/>
              </a:ext>
            </a:extLst>
          </p:cNvPr>
          <p:cNvSpPr txBox="1"/>
          <p:nvPr/>
        </p:nvSpPr>
        <p:spPr>
          <a:xfrm flipH="1">
            <a:off x="3503612" y="6103402"/>
            <a:ext cx="3960813" cy="369332"/>
          </a:xfrm>
          <a:prstGeom prst="rect">
            <a:avLst/>
          </a:prstGeom>
          <a:noFill/>
        </p:spPr>
        <p:txBody>
          <a:bodyPr wrap="square" rtlCol="0">
            <a:spAutoFit/>
          </a:bodyPr>
          <a:lstStyle/>
          <a:p>
            <a:r>
              <a:rPr lang="en-US" dirty="0">
                <a:solidFill>
                  <a:schemeClr val="tx1">
                    <a:lumMod val="75000"/>
                    <a:lumOff val="25000"/>
                  </a:schemeClr>
                </a:solidFill>
              </a:rPr>
              <a:t>Notice of Title IX Complaint – p. 12</a:t>
            </a:r>
          </a:p>
        </p:txBody>
      </p:sp>
      <p:pic>
        <p:nvPicPr>
          <p:cNvPr id="5" name="Picture 4" descr="A picture containing text, sign&#10;&#10;Description automatically generated">
            <a:extLst>
              <a:ext uri="{FF2B5EF4-FFF2-40B4-BE49-F238E27FC236}">
                <a16:creationId xmlns:a16="http://schemas.microsoft.com/office/drawing/2014/main" id="{B2970F4F-0264-7F4D-ACCF-DCAEB897C0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62348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1F2CC-4335-F123-71DB-97F3E4FFAD64}"/>
              </a:ext>
            </a:extLst>
          </p:cNvPr>
          <p:cNvSpPr>
            <a:spLocks noGrp="1"/>
          </p:cNvSpPr>
          <p:nvPr>
            <p:ph type="title"/>
          </p:nvPr>
        </p:nvSpPr>
        <p:spPr/>
        <p:txBody>
          <a:bodyPr>
            <a:normAutofit fontScale="90000"/>
          </a:bodyPr>
          <a:lstStyle/>
          <a:p>
            <a:r>
              <a:rPr lang="en-US" sz="5100" dirty="0"/>
              <a:t>THE INVESTIGATION</a:t>
            </a:r>
            <a:br>
              <a:rPr lang="en-US" dirty="0"/>
            </a:br>
            <a:br>
              <a:rPr lang="en-US" dirty="0"/>
            </a:br>
            <a:endParaRPr lang="en-US" dirty="0"/>
          </a:p>
        </p:txBody>
      </p:sp>
      <p:sp>
        <p:nvSpPr>
          <p:cNvPr id="3" name="Text Placeholder 2">
            <a:extLst>
              <a:ext uri="{FF2B5EF4-FFF2-40B4-BE49-F238E27FC236}">
                <a16:creationId xmlns:a16="http://schemas.microsoft.com/office/drawing/2014/main" id="{8E536AC2-75A8-D1FA-CE67-AEE5F69F9FB1}"/>
              </a:ext>
            </a:extLst>
          </p:cNvPr>
          <p:cNvSpPr>
            <a:spLocks noGrp="1"/>
          </p:cNvSpPr>
          <p:nvPr>
            <p:ph type="body" idx="1"/>
          </p:nvPr>
        </p:nvSpPr>
        <p:spPr/>
        <p:txBody>
          <a:bodyPr/>
          <a:lstStyle/>
          <a:p>
            <a:endParaRPr lang="en-US"/>
          </a:p>
        </p:txBody>
      </p:sp>
      <p:pic>
        <p:nvPicPr>
          <p:cNvPr id="4" name="Picture 3" descr="A picture containing text, sign&#10;&#10;Description automatically generated">
            <a:extLst>
              <a:ext uri="{FF2B5EF4-FFF2-40B4-BE49-F238E27FC236}">
                <a16:creationId xmlns:a16="http://schemas.microsoft.com/office/drawing/2014/main" id="{16DD62F4-37F9-DA64-BCFF-12944C2A1F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729076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Preparing for the Investigation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600200"/>
            <a:ext cx="8594429" cy="4441163"/>
          </a:xfrm>
        </p:spPr>
        <p:txBody>
          <a:bodyPr>
            <a:normAutofit/>
          </a:bodyPr>
          <a:lstStyle/>
          <a:p>
            <a:pPr marL="0" indent="0">
              <a:buNone/>
            </a:pPr>
            <a:endParaRPr lang="en-US" dirty="0"/>
          </a:p>
          <a:p>
            <a:pPr lvl="0">
              <a:buFont typeface="Wingdings" panose="05000000000000000000" pitchFamily="2" charset="2"/>
              <a:buChar char="Ø"/>
            </a:pPr>
            <a:r>
              <a:rPr lang="en-US" dirty="0"/>
              <a:t>Clearly outline all allegations</a:t>
            </a:r>
          </a:p>
          <a:p>
            <a:pPr lvl="0">
              <a:buFont typeface="Wingdings" panose="05000000000000000000" pitchFamily="2" charset="2"/>
              <a:buChar char="Ø"/>
            </a:pPr>
            <a:r>
              <a:rPr lang="en-US" dirty="0"/>
              <a:t>Identify what assertions the investigation needs to answer</a:t>
            </a:r>
          </a:p>
          <a:p>
            <a:pPr>
              <a:buFont typeface="Wingdings" panose="05000000000000000000" pitchFamily="2" charset="2"/>
              <a:buChar char="Ø"/>
            </a:pPr>
            <a:r>
              <a:rPr lang="en-US" dirty="0"/>
              <a:t>Burden of proof and burden of gathering evidence rests on the school, not the parties </a:t>
            </a:r>
          </a:p>
          <a:p>
            <a:pPr lvl="1">
              <a:buFont typeface="Arial" panose="020B0604020202020204" pitchFamily="34" charset="0"/>
              <a:buChar char="•"/>
            </a:pPr>
            <a:r>
              <a:rPr lang="en-US" dirty="0"/>
              <a:t>Identify what may help meet those burdens</a:t>
            </a:r>
          </a:p>
          <a:p>
            <a:pPr>
              <a:buFont typeface="Wingdings" panose="05000000000000000000" pitchFamily="2" charset="2"/>
              <a:buChar char="Ø"/>
            </a:pPr>
            <a:r>
              <a:rPr lang="en-US" dirty="0"/>
              <a:t>Provide parties equal opportunity to present witnesses and other evidence</a:t>
            </a:r>
          </a:p>
          <a:p>
            <a:pPr lvl="1">
              <a:buFont typeface="Arial" panose="020B0604020202020204" pitchFamily="34" charset="0"/>
              <a:buChar char="•"/>
            </a:pPr>
            <a:r>
              <a:rPr lang="en-US" dirty="0"/>
              <a:t>Be open to the evidence and witnesses they offer during the course of the investigation</a:t>
            </a:r>
          </a:p>
          <a:p>
            <a:pPr>
              <a:buFont typeface="Wingdings" panose="05000000000000000000" pitchFamily="2" charset="2"/>
              <a:buChar char="q"/>
            </a:pPr>
            <a:endParaRPr lang="en-US" dirty="0"/>
          </a:p>
          <a:p>
            <a:pPr marL="231775" lvl="1" indent="0">
              <a:buNone/>
            </a:pPr>
            <a:endParaRPr lang="en-US" dirty="0"/>
          </a:p>
        </p:txBody>
      </p:sp>
      <p:sp>
        <p:nvSpPr>
          <p:cNvPr id="4" name="TextBox 3">
            <a:extLst>
              <a:ext uri="{FF2B5EF4-FFF2-40B4-BE49-F238E27FC236}">
                <a16:creationId xmlns:a16="http://schemas.microsoft.com/office/drawing/2014/main" id="{26309C00-FB50-0B0C-DBFF-977213879CB6}"/>
              </a:ext>
            </a:extLst>
          </p:cNvPr>
          <p:cNvSpPr txBox="1"/>
          <p:nvPr/>
        </p:nvSpPr>
        <p:spPr>
          <a:xfrm>
            <a:off x="3275012" y="6129081"/>
            <a:ext cx="6331271" cy="646331"/>
          </a:xfrm>
          <a:prstGeom prst="rect">
            <a:avLst/>
          </a:prstGeom>
          <a:noFill/>
        </p:spPr>
        <p:txBody>
          <a:bodyPr wrap="square" rtlCol="0">
            <a:spAutoFit/>
          </a:bodyPr>
          <a:lstStyle/>
          <a:p>
            <a:r>
              <a:rPr lang="en-US" dirty="0">
                <a:solidFill>
                  <a:schemeClr val="tx1">
                    <a:lumMod val="75000"/>
                    <a:lumOff val="25000"/>
                  </a:schemeClr>
                </a:solidFill>
              </a:rPr>
              <a:t>Investigator Check List – p. 17</a:t>
            </a:r>
          </a:p>
          <a:p>
            <a:endParaRPr lang="en-US" dirty="0"/>
          </a:p>
        </p:txBody>
      </p:sp>
      <p:pic>
        <p:nvPicPr>
          <p:cNvPr id="5" name="Picture 4" descr="A picture containing text, sign&#10;&#10;Description automatically generated">
            <a:extLst>
              <a:ext uri="{FF2B5EF4-FFF2-40B4-BE49-F238E27FC236}">
                <a16:creationId xmlns:a16="http://schemas.microsoft.com/office/drawing/2014/main" id="{26AEF6AE-C99C-A872-9293-F2B0A5EFDA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656917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Preparing for the Investigation - Questions</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219200"/>
            <a:ext cx="8594429" cy="4822163"/>
          </a:xfrm>
        </p:spPr>
        <p:txBody>
          <a:bodyPr>
            <a:normAutofit/>
          </a:bodyPr>
          <a:lstStyle/>
          <a:p>
            <a:pPr marL="0" lvl="0" indent="0">
              <a:buNone/>
            </a:pPr>
            <a:endParaRPr lang="en-US" dirty="0"/>
          </a:p>
          <a:p>
            <a:pPr lvl="0">
              <a:buFont typeface="Wingdings" panose="05000000000000000000" pitchFamily="2" charset="2"/>
              <a:buChar char="Ø"/>
            </a:pPr>
            <a:r>
              <a:rPr lang="en-US" dirty="0"/>
              <a:t>Write an outline of questions, with yes or no questions as much as possible.</a:t>
            </a:r>
          </a:p>
          <a:p>
            <a:pPr lvl="0">
              <a:buFont typeface="Wingdings" panose="05000000000000000000" pitchFamily="2" charset="2"/>
              <a:buChar char="Ø"/>
            </a:pPr>
            <a:r>
              <a:rPr lang="en-US" dirty="0"/>
              <a:t>Do not use conclusory terms in the questions, such as “Did you harass Claire?” “Did you witness discrimination?” Instead, ask “Did you ask Claire to join you in the closet on more than one occasion?” and “Did you see Sonia being treated differently than the other students?”</a:t>
            </a:r>
          </a:p>
          <a:p>
            <a:pPr lvl="0">
              <a:buFont typeface="Wingdings" panose="05000000000000000000" pitchFamily="2" charset="2"/>
              <a:buChar char="Ø"/>
            </a:pPr>
            <a:r>
              <a:rPr lang="en-US" dirty="0"/>
              <a:t>Use words that have a concrete and objective understanding, rather than ones that can be interpreted differently than how you intend. E.g. instead of asking, “Did Ms. Simonson touch you inappropriately?” you ask, “Did Ms. Simonson touch you on your bottom/in a way that made you uncomfortable/in a private area?”</a:t>
            </a:r>
          </a:p>
          <a:p>
            <a:pPr marL="231775" lvl="1" indent="0">
              <a:buNone/>
            </a:pPr>
            <a:endParaRPr lang="en-US" dirty="0"/>
          </a:p>
        </p:txBody>
      </p:sp>
      <p:sp>
        <p:nvSpPr>
          <p:cNvPr id="4" name="TextBox 3">
            <a:extLst>
              <a:ext uri="{FF2B5EF4-FFF2-40B4-BE49-F238E27FC236}">
                <a16:creationId xmlns:a16="http://schemas.microsoft.com/office/drawing/2014/main" id="{26309C00-FB50-0B0C-DBFF-977213879CB6}"/>
              </a:ext>
            </a:extLst>
          </p:cNvPr>
          <p:cNvSpPr txBox="1"/>
          <p:nvPr/>
        </p:nvSpPr>
        <p:spPr>
          <a:xfrm>
            <a:off x="3427412" y="6129081"/>
            <a:ext cx="6331271" cy="646331"/>
          </a:xfrm>
          <a:prstGeom prst="rect">
            <a:avLst/>
          </a:prstGeom>
          <a:noFill/>
        </p:spPr>
        <p:txBody>
          <a:bodyPr wrap="square" rtlCol="0">
            <a:spAutoFit/>
          </a:bodyPr>
          <a:lstStyle/>
          <a:p>
            <a:r>
              <a:rPr lang="en-US" dirty="0">
                <a:solidFill>
                  <a:schemeClr val="tx1">
                    <a:lumMod val="75000"/>
                    <a:lumOff val="25000"/>
                  </a:schemeClr>
                </a:solidFill>
              </a:rPr>
              <a:t>Investigator Check List – p. 17</a:t>
            </a:r>
          </a:p>
          <a:p>
            <a:endParaRPr lang="en-US" dirty="0"/>
          </a:p>
        </p:txBody>
      </p:sp>
      <p:pic>
        <p:nvPicPr>
          <p:cNvPr id="5" name="Picture 4" descr="A picture containing text, sign&#10;&#10;Description automatically generated">
            <a:extLst>
              <a:ext uri="{FF2B5EF4-FFF2-40B4-BE49-F238E27FC236}">
                <a16:creationId xmlns:a16="http://schemas.microsoft.com/office/drawing/2014/main" id="{CCF3A4E9-68D0-3702-55B0-3F8816F593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13202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a:xfrm>
            <a:off x="677158" y="381000"/>
            <a:ext cx="8594429" cy="1320800"/>
          </a:xfrm>
        </p:spPr>
        <p:txBody>
          <a:bodyPr>
            <a:normAutofit/>
          </a:bodyPr>
          <a:lstStyle/>
          <a:p>
            <a:pPr algn="ctr"/>
            <a:r>
              <a:rPr lang="en-US" sz="3200" dirty="0"/>
              <a:t>Standard of Proof</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912812" y="969037"/>
            <a:ext cx="8594429" cy="4745963"/>
          </a:xfrm>
        </p:spPr>
        <p:txBody>
          <a:bodyPr>
            <a:normAutofit lnSpcReduction="10000"/>
          </a:bodyPr>
          <a:lstStyle/>
          <a:p>
            <a:endParaRPr lang="en-US" dirty="0"/>
          </a:p>
          <a:p>
            <a:pPr marL="0" lvl="0" indent="0">
              <a:buNone/>
            </a:pPr>
            <a:r>
              <a:rPr lang="en-US" dirty="0"/>
              <a:t>Your district must identify its standard of proof in its BP/AR Title IX Complaint Process, and also in the Notice of Complaint. </a:t>
            </a:r>
          </a:p>
          <a:p>
            <a:pPr marL="0" indent="0">
              <a:buNone/>
            </a:pPr>
            <a:r>
              <a:rPr lang="en-US" dirty="0"/>
              <a:t>Standard of proof = this is what has to be met, in order to determine that the respondent is responsible for the allegations</a:t>
            </a:r>
          </a:p>
          <a:p>
            <a:pPr marL="0" lvl="0" indent="0">
              <a:buNone/>
            </a:pPr>
            <a:endParaRPr lang="en-US" dirty="0"/>
          </a:p>
          <a:p>
            <a:pPr marL="0" lvl="0" indent="0">
              <a:buNone/>
            </a:pPr>
            <a:r>
              <a:rPr lang="en-US" dirty="0"/>
              <a:t>The two standards of proof are:</a:t>
            </a:r>
          </a:p>
          <a:p>
            <a:pPr marL="857130" lvl="1" indent="-457200">
              <a:buFont typeface="+mj-lt"/>
              <a:buAutoNum type="arabicParenR"/>
            </a:pPr>
            <a:r>
              <a:rPr lang="en-US" dirty="0"/>
              <a:t>Preponderance of the evidence (more likely than not, e.g. greater than 50% likelihood of being true), or</a:t>
            </a:r>
          </a:p>
          <a:p>
            <a:pPr marL="857130" lvl="1" indent="-457200">
              <a:buFont typeface="+mj-lt"/>
              <a:buAutoNum type="arabicParenR"/>
            </a:pPr>
            <a:r>
              <a:rPr lang="en-US" dirty="0"/>
              <a:t>Clear and convincing (highly and substantially more probable than not, e.g. substantially greater than 50% likelihood of being true)</a:t>
            </a:r>
          </a:p>
          <a:p>
            <a:pPr marL="0" lvl="0" indent="0">
              <a:buNone/>
            </a:pPr>
            <a:endParaRPr lang="en-US" dirty="0"/>
          </a:p>
          <a:p>
            <a:pPr marL="0" lvl="0" indent="0">
              <a:buNone/>
            </a:pPr>
            <a:r>
              <a:rPr lang="en-US" dirty="0"/>
              <a:t>CSBA Sample Policies use the Preponderance of the Evidence standard.</a:t>
            </a:r>
          </a:p>
          <a:p>
            <a:pPr marL="0" lvl="0" indent="0">
              <a:buNone/>
            </a:pPr>
            <a:r>
              <a:rPr lang="en-US" dirty="0"/>
              <a:t>A district must use the same standard for all sexual harassment complaints.</a:t>
            </a:r>
          </a:p>
          <a:p>
            <a:pPr marL="0" lvl="0" indent="0">
              <a:buNone/>
            </a:pPr>
            <a:endParaRPr lang="en-US" dirty="0"/>
          </a:p>
          <a:p>
            <a:pPr marL="231775" lvl="1" indent="0">
              <a:buNone/>
            </a:pPr>
            <a:endParaRPr lang="en-US" dirty="0"/>
          </a:p>
        </p:txBody>
      </p:sp>
      <p:pic>
        <p:nvPicPr>
          <p:cNvPr id="4" name="Picture 3" descr="A picture containing text, sign&#10;&#10;Description automatically generated">
            <a:extLst>
              <a:ext uri="{FF2B5EF4-FFF2-40B4-BE49-F238E27FC236}">
                <a16:creationId xmlns:a16="http://schemas.microsoft.com/office/drawing/2014/main" id="{21BBED10-F4B7-EF2F-5945-81FEBCE823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6053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Questioning the Witnesses</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219200"/>
            <a:ext cx="8594429" cy="4822163"/>
          </a:xfrm>
        </p:spPr>
        <p:txBody>
          <a:bodyPr>
            <a:normAutofit/>
          </a:bodyPr>
          <a:lstStyle/>
          <a:p>
            <a:pPr marL="0" indent="0">
              <a:buNone/>
            </a:pPr>
            <a:endParaRPr lang="en-US" dirty="0"/>
          </a:p>
          <a:p>
            <a:pPr lvl="0">
              <a:buFont typeface="Wingdings" panose="05000000000000000000" pitchFamily="2" charset="2"/>
              <a:buChar char="Ø"/>
            </a:pPr>
            <a:r>
              <a:rPr lang="en-US" dirty="0"/>
              <a:t>Create a list of all pertinent witnesses</a:t>
            </a:r>
          </a:p>
          <a:p>
            <a:pPr lvl="1">
              <a:buFont typeface="Arial" panose="020B0604020202020204" pitchFamily="34" charset="0"/>
              <a:buChar char="•"/>
            </a:pPr>
            <a:r>
              <a:rPr lang="en-US" dirty="0"/>
              <a:t>Be open to this list growing, as witnesses suggest other people who may have relevant information</a:t>
            </a:r>
          </a:p>
          <a:p>
            <a:pPr>
              <a:buFont typeface="Wingdings" panose="05000000000000000000" pitchFamily="2" charset="2"/>
              <a:buChar char="Ø"/>
            </a:pPr>
            <a:r>
              <a:rPr lang="en-US" dirty="0"/>
              <a:t>Take a few moments to explain why the witness is there, how the process works, what your role as Investigator is.</a:t>
            </a:r>
          </a:p>
          <a:p>
            <a:pPr lvl="0">
              <a:buFont typeface="Wingdings" panose="05000000000000000000" pitchFamily="2" charset="2"/>
              <a:buChar char="Ø"/>
            </a:pPr>
            <a:r>
              <a:rPr lang="en-US" dirty="0"/>
              <a:t>Approach each witness with respect, courtesy, and an open mind</a:t>
            </a:r>
          </a:p>
          <a:p>
            <a:pPr lvl="0">
              <a:buFont typeface="Wingdings" panose="05000000000000000000" pitchFamily="2" charset="2"/>
              <a:buChar char="Ø"/>
            </a:pPr>
            <a:r>
              <a:rPr lang="en-US" dirty="0"/>
              <a:t>Avoid being accusatory</a:t>
            </a:r>
          </a:p>
          <a:p>
            <a:pPr lvl="0">
              <a:buFont typeface="Wingdings" panose="05000000000000000000" pitchFamily="2" charset="2"/>
              <a:buChar char="Ø"/>
            </a:pPr>
            <a:r>
              <a:rPr lang="en-US" dirty="0"/>
              <a:t>Ask the easy questions first, to build rapport and set a comfortable tone. The subject matter of some questions may be personal, sensitive, embarrassing. Approach those questions gently, whenever possible.</a:t>
            </a:r>
          </a:p>
          <a:p>
            <a:pPr lvl="0">
              <a:buFont typeface="Wingdings" panose="05000000000000000000" pitchFamily="2" charset="2"/>
              <a:buChar char="Ø"/>
            </a:pPr>
            <a:r>
              <a:rPr lang="en-US" dirty="0"/>
              <a:t>In regard to the allegations - share the </a:t>
            </a:r>
            <a:r>
              <a:rPr lang="en-US" b="1" dirty="0"/>
              <a:t>minimum information necessary </a:t>
            </a:r>
          </a:p>
          <a:p>
            <a:pPr lvl="1">
              <a:buFont typeface="Wingdings" panose="05000000000000000000" pitchFamily="2" charset="2"/>
              <a:buChar char="q"/>
            </a:pPr>
            <a:endParaRPr lang="en-US" dirty="0"/>
          </a:p>
        </p:txBody>
      </p:sp>
      <p:pic>
        <p:nvPicPr>
          <p:cNvPr id="4" name="Picture 3" descr="A picture containing text, sign&#10;&#10;Description automatically generated">
            <a:extLst>
              <a:ext uri="{FF2B5EF4-FFF2-40B4-BE49-F238E27FC236}">
                <a16:creationId xmlns:a16="http://schemas.microsoft.com/office/drawing/2014/main" id="{02661EFE-DEA3-E344-8FE0-3FD264B960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851815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Questioning the Witnesses</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219200"/>
            <a:ext cx="8594429" cy="4822163"/>
          </a:xfrm>
        </p:spPr>
        <p:txBody>
          <a:bodyPr>
            <a:normAutofit/>
          </a:bodyPr>
          <a:lstStyle/>
          <a:p>
            <a:pPr marL="0" indent="0">
              <a:buNone/>
            </a:pPr>
            <a:endParaRPr lang="en-US" dirty="0"/>
          </a:p>
          <a:p>
            <a:pPr lvl="0">
              <a:buFont typeface="Wingdings" panose="05000000000000000000" pitchFamily="2" charset="2"/>
              <a:buChar char="Ø"/>
            </a:pPr>
            <a:r>
              <a:rPr lang="en-US" dirty="0"/>
              <a:t>Do not get stuck on a script!!!</a:t>
            </a:r>
          </a:p>
          <a:p>
            <a:pPr lvl="1">
              <a:buFont typeface="Arial" panose="020B0604020202020204" pitchFamily="34" charset="0"/>
              <a:buChar char="•"/>
            </a:pPr>
            <a:r>
              <a:rPr lang="en-US" dirty="0"/>
              <a:t>Ask follow up questions</a:t>
            </a:r>
          </a:p>
          <a:p>
            <a:pPr lvl="1">
              <a:buFont typeface="Arial" panose="020B0604020202020204" pitchFamily="34" charset="0"/>
              <a:buChar char="•"/>
            </a:pPr>
            <a:r>
              <a:rPr lang="en-US" dirty="0"/>
              <a:t>Listen for the answer you hear, not the one you expect</a:t>
            </a:r>
          </a:p>
          <a:p>
            <a:pPr lvl="1">
              <a:buFont typeface="Arial" panose="020B0604020202020204" pitchFamily="34" charset="0"/>
              <a:buChar char="•"/>
            </a:pPr>
            <a:r>
              <a:rPr lang="en-US" dirty="0"/>
              <a:t>Follow the witness’s lead in uncovering information, and then </a:t>
            </a:r>
            <a:r>
              <a:rPr lang="en-US" u="sng" dirty="0"/>
              <a:t>circle back</a:t>
            </a:r>
            <a:r>
              <a:rPr lang="en-US" dirty="0"/>
              <a:t> to the areas you did not cover.  </a:t>
            </a:r>
          </a:p>
          <a:p>
            <a:pPr lvl="0">
              <a:buFont typeface="Wingdings" panose="05000000000000000000" pitchFamily="2" charset="2"/>
              <a:buChar char="Ø"/>
            </a:pPr>
            <a:r>
              <a:rPr lang="en-US" dirty="0"/>
              <a:t>Confirm that the information shared will be held confidential, as much as possible, </a:t>
            </a:r>
            <a:r>
              <a:rPr lang="en-US" b="1" dirty="0"/>
              <a:t>and </a:t>
            </a:r>
            <a:r>
              <a:rPr lang="en-US" dirty="0"/>
              <a:t>will be shared with the Complainant/Respondent</a:t>
            </a:r>
          </a:p>
          <a:p>
            <a:pPr lvl="0">
              <a:buFont typeface="Wingdings" panose="05000000000000000000" pitchFamily="2" charset="2"/>
              <a:buChar char="Ø"/>
            </a:pPr>
            <a:r>
              <a:rPr lang="en-US" dirty="0"/>
              <a:t>Encourage the witness to keep the topics discussed in the interview confidential, to protect the parties involved and the integrity of the investigation. </a:t>
            </a:r>
          </a:p>
          <a:p>
            <a:pPr lvl="0">
              <a:buFont typeface="Wingdings" panose="05000000000000000000" pitchFamily="2" charset="2"/>
              <a:buChar char="Ø"/>
            </a:pPr>
            <a:r>
              <a:rPr lang="en-US" dirty="0"/>
              <a:t>Confirm that the district has a strict prohibition against retaliation, and explain what this means.</a:t>
            </a:r>
          </a:p>
        </p:txBody>
      </p:sp>
      <p:pic>
        <p:nvPicPr>
          <p:cNvPr id="4" name="Picture 3" descr="A picture containing text, sign&#10;&#10;Description automatically generated">
            <a:extLst>
              <a:ext uri="{FF2B5EF4-FFF2-40B4-BE49-F238E27FC236}">
                <a16:creationId xmlns:a16="http://schemas.microsoft.com/office/drawing/2014/main" id="{4EB184AD-9FF9-6B8B-8C80-A09110FA81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584509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Questioning the Witnesses</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219200"/>
            <a:ext cx="9608254" cy="5334000"/>
          </a:xfrm>
        </p:spPr>
        <p:txBody>
          <a:bodyPr>
            <a:normAutofit fontScale="77500" lnSpcReduction="20000"/>
          </a:bodyPr>
          <a:lstStyle/>
          <a:p>
            <a:pPr marL="0" indent="0">
              <a:buNone/>
            </a:pPr>
            <a:endParaRPr lang="en-US" sz="2300" dirty="0"/>
          </a:p>
          <a:p>
            <a:pPr algn="l" fontAlgn="base">
              <a:buFont typeface="Wingdings" panose="05000000000000000000" pitchFamily="2" charset="2"/>
              <a:buChar char="Ø"/>
            </a:pPr>
            <a:r>
              <a:rPr lang="en-US" sz="2300" b="1" i="0" dirty="0">
                <a:solidFill>
                  <a:srgbClr val="1D2849"/>
                </a:solidFill>
                <a:effectLst/>
              </a:rPr>
              <a:t>Keep questions simple — </a:t>
            </a:r>
            <a:r>
              <a:rPr lang="en-US" sz="2300" b="0" i="0" dirty="0">
                <a:solidFill>
                  <a:srgbClr val="1D2849"/>
                </a:solidFill>
                <a:effectLst/>
              </a:rPr>
              <a:t>Questions should be short and aimed at collecting one detail at a time. Asking a number of relatively simple follow-up questions will yield better results than trying to have a witness tell the entire story in one chunk.</a:t>
            </a:r>
          </a:p>
          <a:p>
            <a:pPr algn="l" fontAlgn="base">
              <a:buFont typeface="Wingdings" panose="05000000000000000000" pitchFamily="2" charset="2"/>
              <a:buChar char="Ø"/>
            </a:pPr>
            <a:r>
              <a:rPr lang="en-US" sz="2300" b="1" i="0" dirty="0">
                <a:solidFill>
                  <a:srgbClr val="1D2849"/>
                </a:solidFill>
                <a:effectLst/>
              </a:rPr>
              <a:t>Avoid leading questions — </a:t>
            </a:r>
            <a:r>
              <a:rPr lang="en-US" sz="2300" b="0" i="0" dirty="0">
                <a:solidFill>
                  <a:srgbClr val="1D2849"/>
                </a:solidFill>
                <a:effectLst/>
              </a:rPr>
              <a:t>Questions that begin with an assumption can lead to trouble down the line. Rather than asking a question such as, “Did you overhear your coworker use a gender-identity slur?” use a neutral phrasing. For example, “What do you remember your coworker saying?”</a:t>
            </a:r>
          </a:p>
          <a:p>
            <a:pPr algn="l" fontAlgn="base">
              <a:buFont typeface="Wingdings" panose="05000000000000000000" pitchFamily="2" charset="2"/>
              <a:buChar char="Ø"/>
            </a:pPr>
            <a:r>
              <a:rPr lang="en-US" sz="2300" b="1" i="0" dirty="0">
                <a:solidFill>
                  <a:srgbClr val="1D2849"/>
                </a:solidFill>
                <a:effectLst/>
              </a:rPr>
              <a:t>Keep your body language and mood neutral — </a:t>
            </a:r>
            <a:r>
              <a:rPr lang="en-US" sz="2300" b="0" i="0" dirty="0">
                <a:solidFill>
                  <a:srgbClr val="1D2849"/>
                </a:solidFill>
                <a:effectLst/>
              </a:rPr>
              <a:t>Without knowing it, investigators may compromise their investigations through the way they conduct themselves during interviews. </a:t>
            </a:r>
            <a:r>
              <a:rPr lang="en-US" sz="2300" dirty="0">
                <a:solidFill>
                  <a:srgbClr val="1D2849"/>
                </a:solidFill>
              </a:rPr>
              <a:t>A</a:t>
            </a:r>
            <a:r>
              <a:rPr lang="en-US" sz="2300" b="0" i="0" dirty="0">
                <a:solidFill>
                  <a:srgbClr val="1D2849"/>
                </a:solidFill>
                <a:effectLst/>
              </a:rPr>
              <a:t>void nodding, smiling, frowning, or otherwise giving off signals that  you approve or disapprove of what the witness is saying. Some witnesses may unconsciously alter their testimony if they feel the interviewer is on their side or not.</a:t>
            </a:r>
          </a:p>
          <a:p>
            <a:pPr algn="l" fontAlgn="base">
              <a:buFont typeface="Wingdings" panose="05000000000000000000" pitchFamily="2" charset="2"/>
              <a:buChar char="Ø"/>
            </a:pPr>
            <a:r>
              <a:rPr lang="en-US" sz="2300" b="1" i="0" dirty="0">
                <a:solidFill>
                  <a:srgbClr val="1D2849"/>
                </a:solidFill>
                <a:effectLst/>
              </a:rPr>
              <a:t>Keep witnesses comfortable — </a:t>
            </a:r>
            <a:r>
              <a:rPr lang="en-US" sz="2300" b="0" i="0" dirty="0">
                <a:solidFill>
                  <a:srgbClr val="1D2849"/>
                </a:solidFill>
                <a:effectLst/>
              </a:rPr>
              <a:t>An investigation needs the full cooperation of witnesses to be successful. This means it’s up to the interviewer to ensure all those being interviewed feel comfortable to speak freely and answer questions as truthfully as possible. You can do this by making small talk at the onset of the interview and keeping the questioning as simple as possible. By avoiding complex questions, it’s easier for witnesses to stay focused on delivering accurate testimony.</a:t>
            </a:r>
          </a:p>
          <a:p>
            <a:pPr lvl="0">
              <a:buFont typeface="Wingdings" panose="05000000000000000000" pitchFamily="2" charset="2"/>
              <a:buChar char="q"/>
            </a:pPr>
            <a:endParaRPr lang="en-US" dirty="0"/>
          </a:p>
        </p:txBody>
      </p:sp>
      <p:pic>
        <p:nvPicPr>
          <p:cNvPr id="4" name="Picture 3" descr="A picture containing text, sign&#10;&#10;Description automatically generated">
            <a:extLst>
              <a:ext uri="{FF2B5EF4-FFF2-40B4-BE49-F238E27FC236}">
                <a16:creationId xmlns:a16="http://schemas.microsoft.com/office/drawing/2014/main" id="{24A4AE4E-E5FA-0791-321E-A5C149C94D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423837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a:xfrm>
            <a:off x="666045" y="228600"/>
            <a:ext cx="8594429" cy="1320800"/>
          </a:xfrm>
        </p:spPr>
        <p:txBody>
          <a:bodyPr>
            <a:normAutofit/>
          </a:bodyPr>
          <a:lstStyle/>
          <a:p>
            <a:pPr algn="ctr"/>
            <a:r>
              <a:rPr lang="en-US" sz="3200" dirty="0"/>
              <a:t>Documenting the Interviews</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760412" y="904281"/>
            <a:ext cx="8594429" cy="4822163"/>
          </a:xfrm>
        </p:spPr>
        <p:txBody>
          <a:bodyPr>
            <a:normAutofit lnSpcReduction="10000"/>
          </a:bodyPr>
          <a:lstStyle/>
          <a:p>
            <a:pPr marL="0" indent="0">
              <a:buNone/>
            </a:pPr>
            <a:endParaRPr lang="en-US" dirty="0"/>
          </a:p>
          <a:p>
            <a:pPr lvl="0">
              <a:buFont typeface="Wingdings" panose="05000000000000000000" pitchFamily="2" charset="2"/>
              <a:buChar char="Ø"/>
            </a:pPr>
            <a:r>
              <a:rPr lang="en-US" dirty="0"/>
              <a:t>Take detailed notes</a:t>
            </a:r>
          </a:p>
          <a:p>
            <a:pPr lvl="0">
              <a:buFont typeface="Wingdings" panose="05000000000000000000" pitchFamily="2" charset="2"/>
              <a:buChar char="Ø"/>
            </a:pPr>
            <a:r>
              <a:rPr lang="en-US" dirty="0"/>
              <a:t>Include who was present for the interview</a:t>
            </a:r>
          </a:p>
          <a:p>
            <a:pPr lvl="0">
              <a:buFont typeface="Wingdings" panose="05000000000000000000" pitchFamily="2" charset="2"/>
              <a:buChar char="Ø"/>
            </a:pPr>
            <a:r>
              <a:rPr lang="en-US" dirty="0"/>
              <a:t>Take notes on computer when possible</a:t>
            </a:r>
          </a:p>
          <a:p>
            <a:pPr lvl="0">
              <a:buFont typeface="Wingdings" panose="05000000000000000000" pitchFamily="2" charset="2"/>
              <a:buChar char="Ø"/>
            </a:pPr>
            <a:r>
              <a:rPr lang="en-US" dirty="0"/>
              <a:t>Explain that you are taking notes, so may not always be looking at them, but you are paying attention</a:t>
            </a:r>
          </a:p>
          <a:p>
            <a:pPr lvl="0">
              <a:buFont typeface="Wingdings" panose="05000000000000000000" pitchFamily="2" charset="2"/>
              <a:buChar char="Ø"/>
            </a:pPr>
            <a:r>
              <a:rPr lang="en-US" dirty="0"/>
              <a:t>Tips on note taking:</a:t>
            </a:r>
          </a:p>
          <a:p>
            <a:pPr lvl="2">
              <a:buFont typeface="Arial" panose="020B0604020202020204" pitchFamily="34" charset="0"/>
              <a:buChar char="•"/>
            </a:pPr>
            <a:r>
              <a:rPr lang="en-US" dirty="0"/>
              <a:t>Using different colored pens, e.g. black for answers given, red for questions you want to follow up on</a:t>
            </a:r>
          </a:p>
          <a:p>
            <a:pPr lvl="2">
              <a:buFont typeface="Arial" panose="020B0604020202020204" pitchFamily="34" charset="0"/>
              <a:buChar char="•"/>
            </a:pPr>
            <a:r>
              <a:rPr lang="en-US" dirty="0"/>
              <a:t>Having questions on one side of the page and answers on the other</a:t>
            </a:r>
          </a:p>
          <a:p>
            <a:pPr lvl="2">
              <a:buFont typeface="Arial" panose="020B0604020202020204" pitchFamily="34" charset="0"/>
              <a:buChar char="•"/>
            </a:pPr>
            <a:r>
              <a:rPr lang="en-US" dirty="0"/>
              <a:t>Circle answers you want to go back to</a:t>
            </a:r>
          </a:p>
          <a:p>
            <a:pPr lvl="2">
              <a:buFont typeface="Arial" panose="020B0604020202020204" pitchFamily="34" charset="0"/>
              <a:buChar char="•"/>
            </a:pPr>
            <a:r>
              <a:rPr lang="en-US" dirty="0"/>
              <a:t>Others?</a:t>
            </a:r>
          </a:p>
          <a:p>
            <a:pPr lvl="0">
              <a:buFont typeface="Wingdings" panose="05000000000000000000" pitchFamily="2" charset="2"/>
              <a:buChar char="Ø"/>
            </a:pPr>
            <a:r>
              <a:rPr lang="en-US" dirty="0"/>
              <a:t>Keep all notes of the investigation in a secure, singular location</a:t>
            </a:r>
          </a:p>
          <a:p>
            <a:pPr lvl="0">
              <a:buFont typeface="Wingdings" panose="05000000000000000000" pitchFamily="2" charset="2"/>
              <a:buChar char="Ø"/>
            </a:pPr>
            <a:r>
              <a:rPr lang="en-US" dirty="0"/>
              <a:t>Write an Interview Summary– this will be part of the evidence</a:t>
            </a:r>
          </a:p>
          <a:p>
            <a:pPr lvl="2">
              <a:buFont typeface="Wingdings" panose="05000000000000000000" pitchFamily="2" charset="2"/>
              <a:buChar char="q"/>
            </a:pPr>
            <a:endParaRPr lang="en-US" dirty="0"/>
          </a:p>
        </p:txBody>
      </p:sp>
      <p:pic>
        <p:nvPicPr>
          <p:cNvPr id="4" name="Picture 3" descr="A picture containing text, sign&#10;&#10;Description automatically generated">
            <a:extLst>
              <a:ext uri="{FF2B5EF4-FFF2-40B4-BE49-F238E27FC236}">
                <a16:creationId xmlns:a16="http://schemas.microsoft.com/office/drawing/2014/main" id="{A0865FE4-511B-D60B-0C8C-C118C9BC4E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39214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C25BC-0E91-5A05-4BBC-EF807CADDB32}"/>
              </a:ext>
            </a:extLst>
          </p:cNvPr>
          <p:cNvSpPr>
            <a:spLocks noGrp="1"/>
          </p:cNvSpPr>
          <p:nvPr>
            <p:ph type="title"/>
          </p:nvPr>
        </p:nvSpPr>
        <p:spPr/>
        <p:txBody>
          <a:bodyPr/>
          <a:lstStyle/>
          <a:p>
            <a:pPr algn="ctr"/>
            <a:r>
              <a:rPr lang="en-US" dirty="0"/>
              <a:t>What is Title IX?</a:t>
            </a:r>
          </a:p>
        </p:txBody>
      </p:sp>
      <p:sp>
        <p:nvSpPr>
          <p:cNvPr id="3" name="Content Placeholder 2">
            <a:extLst>
              <a:ext uri="{FF2B5EF4-FFF2-40B4-BE49-F238E27FC236}">
                <a16:creationId xmlns:a16="http://schemas.microsoft.com/office/drawing/2014/main" id="{2A7A5B11-281A-13D3-68AF-1D593F1A837C}"/>
              </a:ext>
            </a:extLst>
          </p:cNvPr>
          <p:cNvSpPr>
            <a:spLocks noGrp="1"/>
          </p:cNvSpPr>
          <p:nvPr>
            <p:ph idx="1"/>
          </p:nvPr>
        </p:nvSpPr>
        <p:spPr/>
        <p:txBody>
          <a:bodyPr/>
          <a:lstStyle/>
          <a:p>
            <a:pPr marL="0" indent="0" algn="ctr">
              <a:buNone/>
            </a:pPr>
            <a:r>
              <a:rPr lang="en-US" sz="2400" dirty="0"/>
              <a:t>“No person in the United States shall, on the basis of sex, be excluded from participation in, be denied the benefits of, or be subjected to discrimination under any educational program or activity receiving federal financial assistance.”</a:t>
            </a:r>
          </a:p>
          <a:p>
            <a:pPr marL="0" indent="0" algn="ctr">
              <a:buNone/>
            </a:pPr>
            <a:r>
              <a:rPr lang="en-US" sz="2400" dirty="0"/>
              <a:t>	20 U.S.C. 1681 and 34 C.F.R. Part 106</a:t>
            </a:r>
          </a:p>
        </p:txBody>
      </p:sp>
      <p:pic>
        <p:nvPicPr>
          <p:cNvPr id="4" name="Picture 3" descr="A picture containing text, sign&#10;&#10;Description automatically generated">
            <a:extLst>
              <a:ext uri="{FF2B5EF4-FFF2-40B4-BE49-F238E27FC236}">
                <a16:creationId xmlns:a16="http://schemas.microsoft.com/office/drawing/2014/main" id="{68E40207-5F93-5E58-4CC1-F29AD01F78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855735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Challenges to Questioning the Witnesses</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600200"/>
            <a:ext cx="8594429" cy="4441163"/>
          </a:xfrm>
        </p:spPr>
        <p:txBody>
          <a:bodyPr>
            <a:normAutofit/>
          </a:bodyPr>
          <a:lstStyle/>
          <a:p>
            <a:pPr marL="0" indent="0" algn="ctr">
              <a:buNone/>
            </a:pPr>
            <a:endParaRPr lang="en-US" sz="3600" dirty="0"/>
          </a:p>
          <a:p>
            <a:pPr marL="0" indent="0" algn="ctr">
              <a:buNone/>
            </a:pPr>
            <a:endParaRPr lang="en-US" sz="1800" dirty="0"/>
          </a:p>
          <a:p>
            <a:pPr marL="0" indent="0" algn="ctr">
              <a:buNone/>
            </a:pPr>
            <a:r>
              <a:rPr lang="en-US" sz="3200" dirty="0"/>
              <a:t>WHAT ARE SOME CHALLENGES YOU HAVE ENCOUNTERED WHEN INTERVIEWING A WITNESS?</a:t>
            </a:r>
          </a:p>
        </p:txBody>
      </p:sp>
      <p:pic>
        <p:nvPicPr>
          <p:cNvPr id="4" name="Picture 3" descr="A picture containing text, sign&#10;&#10;Description automatically generated">
            <a:extLst>
              <a:ext uri="{FF2B5EF4-FFF2-40B4-BE49-F238E27FC236}">
                <a16:creationId xmlns:a16="http://schemas.microsoft.com/office/drawing/2014/main" id="{10E438AD-2F75-8614-B1D3-E26557482E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238857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BF3E-53FF-436E-A110-194DF28BB4B6}"/>
              </a:ext>
            </a:extLst>
          </p:cNvPr>
          <p:cNvSpPr>
            <a:spLocks noGrp="1"/>
          </p:cNvSpPr>
          <p:nvPr>
            <p:ph type="title"/>
          </p:nvPr>
        </p:nvSpPr>
        <p:spPr/>
        <p:txBody>
          <a:bodyPr/>
          <a:lstStyle/>
          <a:p>
            <a:pPr algn="ctr"/>
            <a:r>
              <a:rPr lang="en-US" dirty="0"/>
              <a:t>Common Types of Evidence</a:t>
            </a:r>
            <a:endParaRPr lang="en-US" sz="1600" dirty="0">
              <a:solidFill>
                <a:schemeClr val="tx1"/>
              </a:solidFill>
            </a:endParaRPr>
          </a:p>
        </p:txBody>
      </p:sp>
      <p:sp>
        <p:nvSpPr>
          <p:cNvPr id="3" name="Content Placeholder 2">
            <a:extLst>
              <a:ext uri="{FF2B5EF4-FFF2-40B4-BE49-F238E27FC236}">
                <a16:creationId xmlns:a16="http://schemas.microsoft.com/office/drawing/2014/main" id="{D0CE804E-4E4F-4CDE-9A52-B743069589B4}"/>
              </a:ext>
            </a:extLst>
          </p:cNvPr>
          <p:cNvSpPr>
            <a:spLocks noGrp="1"/>
          </p:cNvSpPr>
          <p:nvPr>
            <p:ph idx="1"/>
          </p:nvPr>
        </p:nvSpPr>
        <p:spPr>
          <a:xfrm>
            <a:off x="677158" y="1524000"/>
            <a:ext cx="8594429" cy="4517363"/>
          </a:xfrm>
        </p:spPr>
        <p:txBody>
          <a:bodyPr>
            <a:normAutofit/>
          </a:bodyPr>
          <a:lstStyle/>
          <a:p>
            <a:pPr lvl="3">
              <a:buFont typeface="Wingdings" panose="05000000000000000000" pitchFamily="2" charset="2"/>
              <a:buChar char="Ø"/>
            </a:pPr>
            <a:r>
              <a:rPr lang="en-US" sz="1600" dirty="0"/>
              <a:t>Emails</a:t>
            </a:r>
          </a:p>
          <a:p>
            <a:pPr lvl="3">
              <a:buFont typeface="Wingdings" panose="05000000000000000000" pitchFamily="2" charset="2"/>
              <a:buChar char="Ø"/>
            </a:pPr>
            <a:r>
              <a:rPr lang="en-US" sz="1600" dirty="0"/>
              <a:t>Photographs</a:t>
            </a:r>
          </a:p>
          <a:p>
            <a:pPr lvl="3">
              <a:buFont typeface="Wingdings" panose="05000000000000000000" pitchFamily="2" charset="2"/>
              <a:buChar char="Ø"/>
            </a:pPr>
            <a:r>
              <a:rPr lang="en-US" sz="1600" dirty="0"/>
              <a:t>Audio recordings</a:t>
            </a:r>
          </a:p>
          <a:p>
            <a:pPr lvl="3">
              <a:buFont typeface="Wingdings" panose="05000000000000000000" pitchFamily="2" charset="2"/>
              <a:buChar char="Ø"/>
            </a:pPr>
            <a:r>
              <a:rPr lang="en-US" sz="1600" dirty="0"/>
              <a:t>Video recordings</a:t>
            </a:r>
          </a:p>
          <a:p>
            <a:pPr lvl="3">
              <a:buFont typeface="Wingdings" panose="05000000000000000000" pitchFamily="2" charset="2"/>
              <a:buChar char="Ø"/>
            </a:pPr>
            <a:r>
              <a:rPr lang="en-US" sz="1600" dirty="0"/>
              <a:t>Voicemails</a:t>
            </a:r>
          </a:p>
          <a:p>
            <a:pPr lvl="3">
              <a:buFont typeface="Wingdings" panose="05000000000000000000" pitchFamily="2" charset="2"/>
              <a:buChar char="Ø"/>
            </a:pPr>
            <a:r>
              <a:rPr lang="en-US" sz="1600" dirty="0"/>
              <a:t>Attendance records</a:t>
            </a:r>
          </a:p>
          <a:p>
            <a:pPr lvl="3">
              <a:buFont typeface="Wingdings" panose="05000000000000000000" pitchFamily="2" charset="2"/>
              <a:buChar char="Ø"/>
            </a:pPr>
            <a:r>
              <a:rPr lang="en-US" sz="1600" dirty="0"/>
              <a:t>Internet usage</a:t>
            </a:r>
          </a:p>
          <a:p>
            <a:pPr lvl="3">
              <a:buFont typeface="Wingdings" panose="05000000000000000000" pitchFamily="2" charset="2"/>
              <a:buChar char="Ø"/>
            </a:pPr>
            <a:r>
              <a:rPr lang="en-US" sz="1600" dirty="0"/>
              <a:t>Prior written statements</a:t>
            </a:r>
          </a:p>
          <a:p>
            <a:pPr marL="1256923" lvl="3" indent="0">
              <a:buNone/>
            </a:pPr>
            <a:endParaRPr lang="en-US" sz="1600" dirty="0"/>
          </a:p>
          <a:p>
            <a:pPr lvl="0">
              <a:buFont typeface="Wingdings" panose="05000000000000000000" pitchFamily="2" charset="2"/>
              <a:buChar char="q"/>
            </a:pPr>
            <a:endParaRPr lang="en-US" dirty="0"/>
          </a:p>
          <a:p>
            <a:pPr lvl="0">
              <a:buFont typeface="Wingdings" panose="05000000000000000000" pitchFamily="2" charset="2"/>
              <a:buChar char="q"/>
            </a:pPr>
            <a:endParaRPr lang="en-US" dirty="0"/>
          </a:p>
          <a:p>
            <a:pPr marL="0" indent="0">
              <a:buNone/>
            </a:pPr>
            <a:endParaRPr lang="en-US" dirty="0"/>
          </a:p>
        </p:txBody>
      </p:sp>
      <p:sp>
        <p:nvSpPr>
          <p:cNvPr id="4" name="TextBox 3">
            <a:extLst>
              <a:ext uri="{FF2B5EF4-FFF2-40B4-BE49-F238E27FC236}">
                <a16:creationId xmlns:a16="http://schemas.microsoft.com/office/drawing/2014/main" id="{0C3DC6AD-4B06-DCE0-5EEE-C05641E2BCA6}"/>
              </a:ext>
            </a:extLst>
          </p:cNvPr>
          <p:cNvSpPr txBox="1"/>
          <p:nvPr/>
        </p:nvSpPr>
        <p:spPr>
          <a:xfrm flipH="1">
            <a:off x="3427412" y="6041363"/>
            <a:ext cx="3305494" cy="369332"/>
          </a:xfrm>
          <a:prstGeom prst="rect">
            <a:avLst/>
          </a:prstGeom>
          <a:noFill/>
        </p:spPr>
        <p:txBody>
          <a:bodyPr wrap="square" rtlCol="0">
            <a:spAutoFit/>
          </a:bodyPr>
          <a:lstStyle/>
          <a:p>
            <a:r>
              <a:rPr lang="en-US" dirty="0">
                <a:solidFill>
                  <a:schemeClr val="tx1">
                    <a:lumMod val="75000"/>
                    <a:lumOff val="25000"/>
                  </a:schemeClr>
                </a:solidFill>
              </a:rPr>
              <a:t>Investigator Check List – p. 17</a:t>
            </a:r>
          </a:p>
        </p:txBody>
      </p:sp>
      <p:pic>
        <p:nvPicPr>
          <p:cNvPr id="5" name="Picture 4" descr="A picture containing text, sign&#10;&#10;Description automatically generated">
            <a:extLst>
              <a:ext uri="{FF2B5EF4-FFF2-40B4-BE49-F238E27FC236}">
                <a16:creationId xmlns:a16="http://schemas.microsoft.com/office/drawing/2014/main" id="{29364F92-2FCA-1506-A6DF-37790F475A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787485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Protection of Privileged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524000"/>
            <a:ext cx="8594429" cy="4517363"/>
          </a:xfrm>
        </p:spPr>
        <p:txBody>
          <a:bodyPr>
            <a:normAutofit/>
          </a:bodyPr>
          <a:lstStyle/>
          <a:p>
            <a:endParaRPr lang="en-US" sz="2400" dirty="0"/>
          </a:p>
          <a:p>
            <a:pPr marL="0" lvl="0" indent="0">
              <a:buNone/>
            </a:pPr>
            <a:r>
              <a:rPr lang="en-US" sz="2400" dirty="0"/>
              <a:t>Districts conducting Title IX investigations must not require parties to waive any privileges that may apply to them (and share otherwise confidential information or communications).</a:t>
            </a:r>
          </a:p>
          <a:p>
            <a:pPr marL="0" lvl="0" indent="0">
              <a:buNone/>
            </a:pPr>
            <a:r>
              <a:rPr lang="en-US" sz="2400" dirty="0"/>
              <a:t>		Examples of privileges:</a:t>
            </a:r>
          </a:p>
          <a:p>
            <a:pPr lvl="3">
              <a:buFont typeface="Wingdings" panose="05000000000000000000" pitchFamily="2" charset="2"/>
              <a:buChar char="Ø"/>
            </a:pPr>
            <a:r>
              <a:rPr lang="en-US" sz="2400" dirty="0"/>
              <a:t>Attorney-client</a:t>
            </a:r>
          </a:p>
          <a:p>
            <a:pPr lvl="3">
              <a:buFont typeface="Wingdings" panose="05000000000000000000" pitchFamily="2" charset="2"/>
              <a:buChar char="Ø"/>
            </a:pPr>
            <a:r>
              <a:rPr lang="en-US" sz="2400" dirty="0"/>
              <a:t>Doctor-patient</a:t>
            </a:r>
          </a:p>
          <a:p>
            <a:pPr lvl="3">
              <a:buFont typeface="Wingdings" panose="05000000000000000000" pitchFamily="2" charset="2"/>
              <a:buChar char="Ø"/>
            </a:pPr>
            <a:r>
              <a:rPr lang="en-US" sz="2400" dirty="0"/>
              <a:t>Therapist-patient</a:t>
            </a:r>
          </a:p>
          <a:p>
            <a:pPr marL="231775" lvl="1" indent="0">
              <a:buNone/>
            </a:pPr>
            <a:endParaRPr lang="en-US" sz="2400" dirty="0"/>
          </a:p>
        </p:txBody>
      </p:sp>
      <p:pic>
        <p:nvPicPr>
          <p:cNvPr id="4" name="Picture 3" descr="A picture containing text, sign&#10;&#10;Description automatically generated">
            <a:extLst>
              <a:ext uri="{FF2B5EF4-FFF2-40B4-BE49-F238E27FC236}">
                <a16:creationId xmlns:a16="http://schemas.microsoft.com/office/drawing/2014/main" id="{A003E573-C82C-6933-3D4D-6E288DA51E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215205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BF3E-53FF-436E-A110-194DF28BB4B6}"/>
              </a:ext>
            </a:extLst>
          </p:cNvPr>
          <p:cNvSpPr>
            <a:spLocks noGrp="1"/>
          </p:cNvSpPr>
          <p:nvPr>
            <p:ph type="title"/>
          </p:nvPr>
        </p:nvSpPr>
        <p:spPr/>
        <p:txBody>
          <a:bodyPr/>
          <a:lstStyle/>
          <a:p>
            <a:pPr algn="ctr"/>
            <a:r>
              <a:rPr lang="en-US" dirty="0"/>
              <a:t>Complainant/Respondent Participation</a:t>
            </a:r>
            <a:endParaRPr lang="en-US" sz="1600" dirty="0">
              <a:solidFill>
                <a:schemeClr val="tx1"/>
              </a:solidFill>
            </a:endParaRPr>
          </a:p>
        </p:txBody>
      </p:sp>
      <p:sp>
        <p:nvSpPr>
          <p:cNvPr id="3" name="Content Placeholder 2">
            <a:extLst>
              <a:ext uri="{FF2B5EF4-FFF2-40B4-BE49-F238E27FC236}">
                <a16:creationId xmlns:a16="http://schemas.microsoft.com/office/drawing/2014/main" id="{D0CE804E-4E4F-4CDE-9A52-B743069589B4}"/>
              </a:ext>
            </a:extLst>
          </p:cNvPr>
          <p:cNvSpPr>
            <a:spLocks noGrp="1"/>
          </p:cNvSpPr>
          <p:nvPr>
            <p:ph idx="1"/>
          </p:nvPr>
        </p:nvSpPr>
        <p:spPr/>
        <p:txBody>
          <a:bodyPr>
            <a:normAutofit/>
          </a:bodyPr>
          <a:lstStyle/>
          <a:p>
            <a:pPr>
              <a:buFont typeface="Wingdings" panose="05000000000000000000" pitchFamily="2" charset="2"/>
              <a:buChar char="Ø"/>
            </a:pPr>
            <a:r>
              <a:rPr lang="en-US" dirty="0"/>
              <a:t>  Parties must have the opportunity to have others present during the 	complaint proceeding</a:t>
            </a:r>
          </a:p>
          <a:p>
            <a:pPr lvl="1">
              <a:buFont typeface="Arial" panose="020B0604020202020204" pitchFamily="34" charset="0"/>
              <a:buChar char="•"/>
            </a:pPr>
            <a:r>
              <a:rPr lang="en-US" dirty="0"/>
              <a:t>  Cannot limit the choice of an advisor or presence of an advisor in any meeting or proceeding;</a:t>
            </a:r>
          </a:p>
          <a:p>
            <a:pPr lvl="1">
              <a:buFont typeface="Arial" panose="020B0604020202020204" pitchFamily="34" charset="0"/>
              <a:buChar char="•"/>
            </a:pPr>
            <a:r>
              <a:rPr lang="en-US" dirty="0"/>
              <a:t>  However, the school may impose restrictions on participation of the advisor, so long as the restrictions are applied equally.</a:t>
            </a:r>
          </a:p>
          <a:p>
            <a:pPr>
              <a:buFont typeface="Wingdings" panose="05000000000000000000" pitchFamily="2" charset="2"/>
              <a:buChar char="Ø"/>
            </a:pPr>
            <a:r>
              <a:rPr lang="en-US" dirty="0"/>
              <a:t> 	Provide written notice of the date, time, location, participants, and purpose 	of all hearings, interviews, or other meetings to the party whose 	participation is invited or expected, with sufficient time for party to 	prepare. </a:t>
            </a:r>
          </a:p>
          <a:p>
            <a:pPr marL="0" indent="0">
              <a:buNone/>
            </a:pPr>
            <a:endParaRPr lang="en-US" dirty="0"/>
          </a:p>
        </p:txBody>
      </p:sp>
      <p:sp>
        <p:nvSpPr>
          <p:cNvPr id="4" name="TextBox 3">
            <a:extLst>
              <a:ext uri="{FF2B5EF4-FFF2-40B4-BE49-F238E27FC236}">
                <a16:creationId xmlns:a16="http://schemas.microsoft.com/office/drawing/2014/main" id="{0DDDEBA8-4F31-7AD7-863D-4606D12ACC36}"/>
              </a:ext>
            </a:extLst>
          </p:cNvPr>
          <p:cNvSpPr txBox="1"/>
          <p:nvPr/>
        </p:nvSpPr>
        <p:spPr>
          <a:xfrm flipH="1">
            <a:off x="3732212" y="6086887"/>
            <a:ext cx="3305494" cy="369332"/>
          </a:xfrm>
          <a:prstGeom prst="rect">
            <a:avLst/>
          </a:prstGeom>
          <a:noFill/>
        </p:spPr>
        <p:txBody>
          <a:bodyPr wrap="square" rtlCol="0">
            <a:spAutoFit/>
          </a:bodyPr>
          <a:lstStyle/>
          <a:p>
            <a:r>
              <a:rPr lang="en-US" dirty="0">
                <a:solidFill>
                  <a:schemeClr val="tx1">
                    <a:lumMod val="75000"/>
                    <a:lumOff val="25000"/>
                  </a:schemeClr>
                </a:solidFill>
              </a:rPr>
              <a:t>Role of an Advisor – p. 14</a:t>
            </a:r>
          </a:p>
        </p:txBody>
      </p:sp>
      <p:pic>
        <p:nvPicPr>
          <p:cNvPr id="5" name="Picture 4" descr="A picture containing text, sign&#10;&#10;Description automatically generated">
            <a:extLst>
              <a:ext uri="{FF2B5EF4-FFF2-40B4-BE49-F238E27FC236}">
                <a16:creationId xmlns:a16="http://schemas.microsoft.com/office/drawing/2014/main" id="{18026FE5-143D-FEAF-5DD3-AB5ED3DBB6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78274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Investigator’s Evaluation of the Evidence</a:t>
            </a:r>
            <a:br>
              <a:rPr lang="en-US" sz="2400" dirty="0">
                <a:solidFill>
                  <a:schemeClr val="tx1"/>
                </a:solidFill>
              </a:rPr>
            </a:b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600200"/>
            <a:ext cx="8594429" cy="4441163"/>
          </a:xfrm>
        </p:spPr>
        <p:txBody>
          <a:bodyPr>
            <a:normAutofit fontScale="62500" lnSpcReduction="20000"/>
          </a:bodyPr>
          <a:lstStyle/>
          <a:p>
            <a:endParaRPr lang="en-US" dirty="0"/>
          </a:p>
          <a:p>
            <a:pPr marL="799963" lvl="1" indent="-342900">
              <a:spcBef>
                <a:spcPts val="1200"/>
              </a:spcBef>
              <a:buFont typeface="+mj-lt"/>
              <a:buAutoNum type="arabicPeriod"/>
            </a:pPr>
            <a:r>
              <a:rPr lang="en-US" sz="5500" dirty="0"/>
              <a:t>Objectively look at all the evidence</a:t>
            </a:r>
          </a:p>
          <a:p>
            <a:pPr marL="799963" lvl="1" indent="-342900">
              <a:spcBef>
                <a:spcPts val="1200"/>
              </a:spcBef>
              <a:buFont typeface="+mj-lt"/>
              <a:buAutoNum type="arabicPeriod"/>
            </a:pPr>
            <a:r>
              <a:rPr lang="en-US" sz="5500" dirty="0"/>
              <a:t>Consider both inculpatory and exculpatory evidence</a:t>
            </a:r>
          </a:p>
          <a:p>
            <a:pPr marL="799963" lvl="1" indent="-342900">
              <a:spcBef>
                <a:spcPts val="1200"/>
              </a:spcBef>
              <a:buFont typeface="+mj-lt"/>
              <a:buAutoNum type="arabicPeriod"/>
            </a:pPr>
            <a:r>
              <a:rPr lang="en-US" sz="5500" dirty="0"/>
              <a:t>Determine credibility of each witness</a:t>
            </a:r>
          </a:p>
          <a:p>
            <a:pPr marL="0" indent="0" algn="l" fontAlgn="base">
              <a:buNone/>
            </a:pPr>
            <a:br>
              <a:rPr lang="en-US" sz="5500" b="1" i="0" dirty="0">
                <a:solidFill>
                  <a:srgbClr val="1D2849"/>
                </a:solidFill>
                <a:effectLst/>
              </a:rPr>
            </a:br>
            <a:endParaRPr lang="en-US" sz="5500" b="0" i="0" dirty="0">
              <a:solidFill>
                <a:srgbClr val="1D2849"/>
              </a:solidFill>
              <a:effectLst/>
            </a:endParaRPr>
          </a:p>
        </p:txBody>
      </p:sp>
      <p:pic>
        <p:nvPicPr>
          <p:cNvPr id="4" name="Picture 3" descr="A picture containing text, sign&#10;&#10;Description automatically generated">
            <a:extLst>
              <a:ext uri="{FF2B5EF4-FFF2-40B4-BE49-F238E27FC236}">
                <a16:creationId xmlns:a16="http://schemas.microsoft.com/office/drawing/2014/main" id="{41172007-BD34-BF2D-F394-71F4C2055B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86779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Inculpatory and Exculpatory Evidence</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600200"/>
            <a:ext cx="8594429" cy="4441163"/>
          </a:xfrm>
        </p:spPr>
        <p:txBody>
          <a:bodyPr>
            <a:normAutofit fontScale="62500" lnSpcReduction="20000"/>
          </a:bodyPr>
          <a:lstStyle/>
          <a:p>
            <a:pPr marL="0" indent="0" algn="ctr">
              <a:buNone/>
            </a:pPr>
            <a:endParaRPr lang="en-US" sz="3600" dirty="0"/>
          </a:p>
          <a:p>
            <a:pPr marL="0" indent="0" algn="ctr">
              <a:buNone/>
            </a:pPr>
            <a:endParaRPr lang="en-US" sz="1800" dirty="0"/>
          </a:p>
          <a:p>
            <a:pPr>
              <a:buFont typeface="Wingdings" panose="05000000000000000000" pitchFamily="2" charset="2"/>
              <a:buChar char="Ø"/>
            </a:pPr>
            <a:r>
              <a:rPr lang="en-US" sz="3200" b="1" dirty="0"/>
              <a:t>Inculpatory evidence </a:t>
            </a:r>
            <a:r>
              <a:rPr lang="en-US" sz="3200" dirty="0"/>
              <a:t>is evidence that establish the “guilt” of the subject. Inculpatory evidence shows, or tends to show, the subject’s involvement in the alleged act. For example, inappropriate text messages sent by the subject to the complainant are inculpatory evidence of inappropriate behavior. </a:t>
            </a:r>
          </a:p>
          <a:p>
            <a:pPr>
              <a:buFont typeface="Wingdings" panose="05000000000000000000" pitchFamily="2" charset="2"/>
              <a:buChar char="Ø"/>
            </a:pPr>
            <a:endParaRPr lang="en-US" sz="3200" dirty="0"/>
          </a:p>
          <a:p>
            <a:pPr>
              <a:buFont typeface="Wingdings" panose="05000000000000000000" pitchFamily="2" charset="2"/>
              <a:buChar char="Ø"/>
            </a:pPr>
            <a:r>
              <a:rPr lang="en-US" sz="3200" b="1" dirty="0"/>
              <a:t>Exculpatory evidence </a:t>
            </a:r>
            <a:r>
              <a:rPr lang="en-US" sz="3200" dirty="0"/>
              <a:t>is evidence that tends to show that the subject has not engaged in the alleged behavior. For example, in the investigation, 5 of 5 witnesses confirm that the subject was not in the meeting where the alleged behavior took place, even if there is no written documentation of who was at the meeting.</a:t>
            </a:r>
          </a:p>
        </p:txBody>
      </p:sp>
      <p:pic>
        <p:nvPicPr>
          <p:cNvPr id="4" name="Picture 3" descr="A picture containing text, sign&#10;&#10;Description automatically generated">
            <a:extLst>
              <a:ext uri="{FF2B5EF4-FFF2-40B4-BE49-F238E27FC236}">
                <a16:creationId xmlns:a16="http://schemas.microsoft.com/office/drawing/2014/main" id="{ED476C87-4B10-F4CB-4B80-E7AF0C53D5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38599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Credibility Determinations</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912812" y="1273837"/>
            <a:ext cx="8594429" cy="4441163"/>
          </a:xfrm>
        </p:spPr>
        <p:txBody>
          <a:bodyPr>
            <a:normAutofit fontScale="55000" lnSpcReduction="20000"/>
          </a:bodyPr>
          <a:lstStyle/>
          <a:p>
            <a:pPr marL="0" indent="0" algn="ctr">
              <a:buNone/>
            </a:pPr>
            <a:endParaRPr lang="en-US" sz="3600" dirty="0"/>
          </a:p>
          <a:p>
            <a:pPr marL="0" indent="0" algn="l" fontAlgn="base">
              <a:buNone/>
            </a:pPr>
            <a:r>
              <a:rPr lang="en-US" sz="3200" b="1" i="0" dirty="0">
                <a:solidFill>
                  <a:srgbClr val="1D2849"/>
                </a:solidFill>
                <a:effectLst/>
              </a:rPr>
              <a:t>The most reliable credibility factors</a:t>
            </a:r>
            <a:r>
              <a:rPr lang="en-US" sz="3200" b="0" i="0" dirty="0">
                <a:solidFill>
                  <a:srgbClr val="1D2849"/>
                </a:solidFill>
                <a:effectLst/>
              </a:rPr>
              <a:t> when you’re struggling to decide who is telling the truth: </a:t>
            </a:r>
          </a:p>
          <a:p>
            <a:pPr algn="l" fontAlgn="base">
              <a:buFont typeface="Wingdings" panose="05000000000000000000" pitchFamily="2" charset="2"/>
              <a:buChar char="Ø"/>
            </a:pPr>
            <a:r>
              <a:rPr lang="en-US" sz="3200" b="1" i="0" dirty="0">
                <a:solidFill>
                  <a:srgbClr val="1D2849"/>
                </a:solidFill>
                <a:effectLst/>
              </a:rPr>
              <a:t>Corroboration</a:t>
            </a:r>
            <a:r>
              <a:rPr lang="en-US" sz="3200" b="0" i="0" dirty="0">
                <a:solidFill>
                  <a:srgbClr val="1D2849"/>
                </a:solidFill>
                <a:effectLst/>
              </a:rPr>
              <a:t> – witness testimony, text message or email exchanges, video or photo evidence, also assessing reliability of testimony with a witness’s recollection of events  </a:t>
            </a:r>
            <a:r>
              <a:rPr lang="en-US" sz="3200" b="1" i="0" dirty="0">
                <a:solidFill>
                  <a:srgbClr val="1D2849"/>
                </a:solidFill>
                <a:effectLst/>
              </a:rPr>
              <a:t>Consistency</a:t>
            </a:r>
            <a:r>
              <a:rPr lang="en-US" sz="3200" b="0" i="0" dirty="0">
                <a:solidFill>
                  <a:srgbClr val="1D2849"/>
                </a:solidFill>
                <a:effectLst/>
              </a:rPr>
              <a:t> – Is there witness testimony or physical evidence that is consistent with the complainant’s testimony? Or are there inconsistencies that make you doubt credibility? </a:t>
            </a:r>
          </a:p>
          <a:p>
            <a:pPr algn="l" fontAlgn="base">
              <a:buFont typeface="Wingdings" panose="05000000000000000000" pitchFamily="2" charset="2"/>
              <a:buChar char="Ø"/>
            </a:pPr>
            <a:r>
              <a:rPr lang="en-US" sz="3200" b="1" i="0" dirty="0">
                <a:solidFill>
                  <a:srgbClr val="1D2849"/>
                </a:solidFill>
                <a:effectLst/>
              </a:rPr>
              <a:t>Inherent plausibility</a:t>
            </a:r>
            <a:r>
              <a:rPr lang="en-US" sz="3200" b="0" i="0" dirty="0">
                <a:solidFill>
                  <a:srgbClr val="1D2849"/>
                </a:solidFill>
                <a:effectLst/>
              </a:rPr>
              <a:t> – Does the testimony make sense? Which version of the events seems more plausible? Is there a plausible reason for inconsistencies (ex., an employee tells a supervisor one story because the </a:t>
            </a:r>
            <a:r>
              <a:rPr lang="en-US" sz="3200" b="0" i="0" dirty="0" err="1">
                <a:solidFill>
                  <a:srgbClr val="1D2849"/>
                </a:solidFill>
                <a:effectLst/>
              </a:rPr>
              <a:t>superviser</a:t>
            </a:r>
            <a:r>
              <a:rPr lang="en-US" sz="3200" b="0" i="0" dirty="0">
                <a:solidFill>
                  <a:srgbClr val="1D2849"/>
                </a:solidFill>
                <a:effectLst/>
              </a:rPr>
              <a:t> is really the issue in the investigation)?</a:t>
            </a:r>
          </a:p>
          <a:p>
            <a:pPr algn="l" fontAlgn="base">
              <a:buFont typeface="Wingdings" panose="05000000000000000000" pitchFamily="2" charset="2"/>
              <a:buChar char="Ø"/>
            </a:pPr>
            <a:r>
              <a:rPr lang="en-US" sz="3200" b="1" i="0" dirty="0">
                <a:solidFill>
                  <a:srgbClr val="1D2849"/>
                </a:solidFill>
                <a:effectLst/>
              </a:rPr>
              <a:t>Motive to falsify</a:t>
            </a:r>
            <a:r>
              <a:rPr lang="en-US" sz="3200" b="0" i="0" dirty="0">
                <a:solidFill>
                  <a:srgbClr val="1D2849"/>
                </a:solidFill>
                <a:effectLst/>
              </a:rPr>
              <a:t> – Is there motivation to lie (fear of retaliation, a witness who wants to protect someone, etc.)? </a:t>
            </a:r>
          </a:p>
          <a:p>
            <a:pPr algn="l" fontAlgn="base">
              <a:buFont typeface="Wingdings" panose="05000000000000000000" pitchFamily="2" charset="2"/>
              <a:buChar char="Ø"/>
            </a:pPr>
            <a:r>
              <a:rPr lang="en-US" sz="3200" b="1" i="0" dirty="0">
                <a:solidFill>
                  <a:srgbClr val="1D2849"/>
                </a:solidFill>
                <a:effectLst/>
              </a:rPr>
              <a:t>Material omission</a:t>
            </a:r>
            <a:r>
              <a:rPr lang="en-US" sz="3200" b="0" i="0" dirty="0">
                <a:solidFill>
                  <a:srgbClr val="1D2849"/>
                </a:solidFill>
                <a:effectLst/>
              </a:rPr>
              <a:t> – Did someone omit something that was important, despite having an opportunity to provide t</a:t>
            </a:r>
            <a:r>
              <a:rPr lang="en-US" sz="3200" b="1" i="0" dirty="0">
                <a:solidFill>
                  <a:srgbClr val="1D2849"/>
                </a:solidFill>
                <a:effectLst/>
              </a:rPr>
              <a:t>h</a:t>
            </a:r>
            <a:r>
              <a:rPr lang="en-US" sz="3200" b="0" i="0" dirty="0">
                <a:solidFill>
                  <a:srgbClr val="1D2849"/>
                </a:solidFill>
                <a:effectLst/>
              </a:rPr>
              <a:t>e information? </a:t>
            </a:r>
          </a:p>
        </p:txBody>
      </p:sp>
      <p:pic>
        <p:nvPicPr>
          <p:cNvPr id="4" name="Picture 3" descr="A picture containing text, sign&#10;&#10;Description automatically generated">
            <a:extLst>
              <a:ext uri="{FF2B5EF4-FFF2-40B4-BE49-F238E27FC236}">
                <a16:creationId xmlns:a16="http://schemas.microsoft.com/office/drawing/2014/main" id="{188D5C5C-0D64-37FF-18B7-AC2F548DC3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58057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84845-F150-4E27-9A4E-6966D4F6B7DD}"/>
              </a:ext>
            </a:extLst>
          </p:cNvPr>
          <p:cNvSpPr>
            <a:spLocks noGrp="1"/>
          </p:cNvSpPr>
          <p:nvPr>
            <p:ph type="title"/>
          </p:nvPr>
        </p:nvSpPr>
        <p:spPr/>
        <p:txBody>
          <a:bodyPr>
            <a:normAutofit/>
          </a:bodyPr>
          <a:lstStyle/>
          <a:p>
            <a:pPr algn="ctr"/>
            <a:r>
              <a:rPr lang="en-US" sz="2800" dirty="0">
                <a:solidFill>
                  <a:schemeClr val="accent1"/>
                </a:solidFill>
              </a:rPr>
              <a:t>Inspection of the Evidence</a:t>
            </a:r>
            <a:br>
              <a:rPr lang="en-US" sz="2800" dirty="0"/>
            </a:br>
            <a:r>
              <a:rPr lang="en-US" sz="1200" dirty="0">
                <a:solidFill>
                  <a:schemeClr val="tx1"/>
                </a:solidFill>
              </a:rPr>
              <a:t>34 CFR 106.45(b)(5)(i - x)</a:t>
            </a:r>
            <a:endParaRPr lang="en-US" sz="1600" dirty="0"/>
          </a:p>
        </p:txBody>
      </p:sp>
      <p:sp>
        <p:nvSpPr>
          <p:cNvPr id="3" name="Content Placeholder 2">
            <a:extLst>
              <a:ext uri="{FF2B5EF4-FFF2-40B4-BE49-F238E27FC236}">
                <a16:creationId xmlns:a16="http://schemas.microsoft.com/office/drawing/2014/main" id="{CCA229C7-A958-48E2-8ECC-9B2E64CD1F19}"/>
              </a:ext>
            </a:extLst>
          </p:cNvPr>
          <p:cNvSpPr>
            <a:spLocks noGrp="1"/>
          </p:cNvSpPr>
          <p:nvPr>
            <p:ph idx="1"/>
          </p:nvPr>
        </p:nvSpPr>
        <p:spPr>
          <a:xfrm>
            <a:off x="836613" y="1905000"/>
            <a:ext cx="9143999" cy="4114801"/>
          </a:xfrm>
        </p:spPr>
        <p:txBody>
          <a:bodyPr>
            <a:normAutofit/>
          </a:bodyPr>
          <a:lstStyle/>
          <a:p>
            <a:pPr marL="0" lvl="0" indent="0">
              <a:buNone/>
            </a:pPr>
            <a:r>
              <a:rPr lang="en-US" dirty="0"/>
              <a:t>Each party must have the opportunity to review the evidence </a:t>
            </a:r>
            <a:r>
              <a:rPr lang="en-US" b="1" dirty="0"/>
              <a:t>directly related to the allegations</a:t>
            </a:r>
            <a:r>
              <a:rPr lang="en-US" dirty="0"/>
              <a:t>, including evidence the school does not intend to rely upon in reaching its determination.</a:t>
            </a:r>
          </a:p>
          <a:p>
            <a:pPr lvl="0">
              <a:buFont typeface="Wingdings" panose="05000000000000000000" pitchFamily="2" charset="2"/>
              <a:buChar char="Ø"/>
            </a:pPr>
            <a:r>
              <a:rPr lang="en-US" dirty="0"/>
              <a:t>  Prior to completion of the investigative report, the school must send to each party the evidence subject to inspection; </a:t>
            </a:r>
          </a:p>
          <a:p>
            <a:pPr lvl="0">
              <a:buFont typeface="Wingdings" panose="05000000000000000000" pitchFamily="2" charset="2"/>
              <a:buChar char="Ø"/>
            </a:pPr>
            <a:r>
              <a:rPr lang="en-US" dirty="0"/>
              <a:t>  The parties have at least 10 days to review and submit a written response;</a:t>
            </a:r>
          </a:p>
          <a:p>
            <a:pPr lvl="0">
              <a:buFont typeface="Wingdings" panose="05000000000000000000" pitchFamily="2" charset="2"/>
              <a:buChar char="Ø"/>
            </a:pPr>
            <a:r>
              <a:rPr lang="en-US" dirty="0"/>
              <a:t>  The investigator shall consider the response prior to completion of the report;</a:t>
            </a:r>
          </a:p>
          <a:p>
            <a:pPr marL="0" lvl="0" indent="0">
              <a:buNone/>
            </a:pPr>
            <a:endParaRPr lang="en-US" dirty="0"/>
          </a:p>
        </p:txBody>
      </p:sp>
      <p:pic>
        <p:nvPicPr>
          <p:cNvPr id="4" name="Picture 3" descr="A picture containing text, sign&#10;&#10;Description automatically generated">
            <a:extLst>
              <a:ext uri="{FF2B5EF4-FFF2-40B4-BE49-F238E27FC236}">
                <a16:creationId xmlns:a16="http://schemas.microsoft.com/office/drawing/2014/main" id="{02697293-DC9A-69DD-15FA-83A4FD3A46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605298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84845-F150-4E27-9A4E-6966D4F6B7DD}"/>
              </a:ext>
            </a:extLst>
          </p:cNvPr>
          <p:cNvSpPr>
            <a:spLocks noGrp="1"/>
          </p:cNvSpPr>
          <p:nvPr>
            <p:ph type="title"/>
          </p:nvPr>
        </p:nvSpPr>
        <p:spPr/>
        <p:txBody>
          <a:bodyPr>
            <a:normAutofit/>
          </a:bodyPr>
          <a:lstStyle/>
          <a:p>
            <a:pPr algn="ctr"/>
            <a:r>
              <a:rPr lang="en-US" dirty="0"/>
              <a:t>Investigative Report</a:t>
            </a:r>
            <a:br>
              <a:rPr lang="en-US" sz="2800" dirty="0"/>
            </a:br>
            <a:r>
              <a:rPr lang="en-US" sz="1600" dirty="0">
                <a:solidFill>
                  <a:schemeClr val="tx1"/>
                </a:solidFill>
              </a:rPr>
              <a:t>34 CFR 106.45(b)(5)(i - x)</a:t>
            </a:r>
            <a:endParaRPr lang="en-US" sz="1600" dirty="0"/>
          </a:p>
        </p:txBody>
      </p:sp>
      <p:sp>
        <p:nvSpPr>
          <p:cNvPr id="3" name="Content Placeholder 2">
            <a:extLst>
              <a:ext uri="{FF2B5EF4-FFF2-40B4-BE49-F238E27FC236}">
                <a16:creationId xmlns:a16="http://schemas.microsoft.com/office/drawing/2014/main" id="{CCA229C7-A958-48E2-8ECC-9B2E64CD1F19}"/>
              </a:ext>
            </a:extLst>
          </p:cNvPr>
          <p:cNvSpPr>
            <a:spLocks noGrp="1"/>
          </p:cNvSpPr>
          <p:nvPr>
            <p:ph idx="1"/>
          </p:nvPr>
        </p:nvSpPr>
        <p:spPr>
          <a:xfrm>
            <a:off x="677158" y="2160591"/>
            <a:ext cx="8594429" cy="2182810"/>
          </a:xfrm>
        </p:spPr>
        <p:txBody>
          <a:bodyPr>
            <a:normAutofit/>
          </a:bodyPr>
          <a:lstStyle/>
          <a:p>
            <a:pPr marL="0" lvl="0" indent="0">
              <a:buNone/>
            </a:pPr>
            <a:endParaRPr lang="en-US" dirty="0"/>
          </a:p>
          <a:p>
            <a:pPr marL="0" lvl="0" indent="0" algn="ctr">
              <a:buNone/>
            </a:pPr>
            <a:r>
              <a:rPr lang="en-US" dirty="0"/>
              <a:t>Investigator is to create an investigative report that summarizes the </a:t>
            </a:r>
            <a:r>
              <a:rPr lang="en-US" b="1" dirty="0"/>
              <a:t>relevant</a:t>
            </a:r>
            <a:r>
              <a:rPr lang="en-US" dirty="0"/>
              <a:t> evidence and, at least 10 days prior to determination of responsibility, provide a copy to the parties for review and written response, including any questions the party wants asked of any party or witness.</a:t>
            </a:r>
          </a:p>
          <a:p>
            <a:endParaRPr lang="en-US" dirty="0"/>
          </a:p>
        </p:txBody>
      </p:sp>
      <p:sp>
        <p:nvSpPr>
          <p:cNvPr id="4" name="TextBox 3">
            <a:extLst>
              <a:ext uri="{FF2B5EF4-FFF2-40B4-BE49-F238E27FC236}">
                <a16:creationId xmlns:a16="http://schemas.microsoft.com/office/drawing/2014/main" id="{C7EB44D1-3575-9358-EF2D-53098DAE6AA8}"/>
              </a:ext>
            </a:extLst>
          </p:cNvPr>
          <p:cNvSpPr txBox="1"/>
          <p:nvPr/>
        </p:nvSpPr>
        <p:spPr>
          <a:xfrm flipH="1">
            <a:off x="2741612" y="5852082"/>
            <a:ext cx="5256212" cy="923330"/>
          </a:xfrm>
          <a:prstGeom prst="rect">
            <a:avLst/>
          </a:prstGeom>
          <a:noFill/>
        </p:spPr>
        <p:txBody>
          <a:bodyPr wrap="square" rtlCol="0">
            <a:spAutoFit/>
          </a:bodyPr>
          <a:lstStyle/>
          <a:p>
            <a:r>
              <a:rPr lang="en-US" dirty="0">
                <a:solidFill>
                  <a:schemeClr val="tx1">
                    <a:lumMod val="75000"/>
                    <a:lumOff val="25000"/>
                  </a:schemeClr>
                </a:solidFill>
              </a:rPr>
              <a:t>Investigative Report – p. 19</a:t>
            </a:r>
          </a:p>
          <a:p>
            <a:r>
              <a:rPr lang="en-US" dirty="0">
                <a:solidFill>
                  <a:schemeClr val="tx1">
                    <a:lumMod val="75000"/>
                    <a:lumOff val="25000"/>
                  </a:schemeClr>
                </a:solidFill>
              </a:rPr>
              <a:t>Template Email from Title IX Coordinator – p. 21</a:t>
            </a:r>
          </a:p>
          <a:p>
            <a:endParaRPr lang="en-US" dirty="0"/>
          </a:p>
        </p:txBody>
      </p:sp>
      <p:pic>
        <p:nvPicPr>
          <p:cNvPr id="5" name="Picture 4" descr="A picture containing text, sign&#10;&#10;Description automatically generated">
            <a:extLst>
              <a:ext uri="{FF2B5EF4-FFF2-40B4-BE49-F238E27FC236}">
                <a16:creationId xmlns:a16="http://schemas.microsoft.com/office/drawing/2014/main" id="{C195CC37-CFFE-5A66-D8A2-F51DBF2E0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90909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1F2CC-4335-F123-71DB-97F3E4FFAD64}"/>
              </a:ext>
            </a:extLst>
          </p:cNvPr>
          <p:cNvSpPr>
            <a:spLocks noGrp="1"/>
          </p:cNvSpPr>
          <p:nvPr>
            <p:ph type="title"/>
          </p:nvPr>
        </p:nvSpPr>
        <p:spPr/>
        <p:txBody>
          <a:bodyPr>
            <a:normAutofit/>
          </a:bodyPr>
          <a:lstStyle/>
          <a:p>
            <a:r>
              <a:rPr lang="en-US" sz="5100" dirty="0"/>
              <a:t>THE DECISION MAKER</a:t>
            </a:r>
            <a:br>
              <a:rPr lang="en-US" dirty="0"/>
            </a:br>
            <a:endParaRPr lang="en-US" dirty="0"/>
          </a:p>
        </p:txBody>
      </p:sp>
      <p:sp>
        <p:nvSpPr>
          <p:cNvPr id="3" name="Text Placeholder 2">
            <a:extLst>
              <a:ext uri="{FF2B5EF4-FFF2-40B4-BE49-F238E27FC236}">
                <a16:creationId xmlns:a16="http://schemas.microsoft.com/office/drawing/2014/main" id="{8E536AC2-75A8-D1FA-CE67-AEE5F69F9FB1}"/>
              </a:ext>
            </a:extLst>
          </p:cNvPr>
          <p:cNvSpPr>
            <a:spLocks noGrp="1"/>
          </p:cNvSpPr>
          <p:nvPr>
            <p:ph type="body" idx="1"/>
          </p:nvPr>
        </p:nvSpPr>
        <p:spPr/>
        <p:txBody>
          <a:bodyPr/>
          <a:lstStyle/>
          <a:p>
            <a:endParaRPr lang="en-US"/>
          </a:p>
        </p:txBody>
      </p:sp>
      <p:pic>
        <p:nvPicPr>
          <p:cNvPr id="4" name="Picture 3" descr="A picture containing text, sign&#10;&#10;Description automatically generated">
            <a:extLst>
              <a:ext uri="{FF2B5EF4-FFF2-40B4-BE49-F238E27FC236}">
                <a16:creationId xmlns:a16="http://schemas.microsoft.com/office/drawing/2014/main" id="{9CC746E8-E51E-058D-1DE0-488C076C15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58106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07F9-6B77-4261-B0C5-A9482CE1A676}"/>
              </a:ext>
            </a:extLst>
          </p:cNvPr>
          <p:cNvSpPr>
            <a:spLocks noGrp="1"/>
          </p:cNvSpPr>
          <p:nvPr>
            <p:ph type="title"/>
          </p:nvPr>
        </p:nvSpPr>
        <p:spPr/>
        <p:txBody>
          <a:bodyPr/>
          <a:lstStyle/>
          <a:p>
            <a:pPr algn="ctr"/>
            <a:r>
              <a:rPr lang="en-US" dirty="0"/>
              <a:t>Title IX Over the Years</a:t>
            </a:r>
          </a:p>
        </p:txBody>
      </p:sp>
      <p:sp>
        <p:nvSpPr>
          <p:cNvPr id="3" name="Content Placeholder 2">
            <a:extLst>
              <a:ext uri="{FF2B5EF4-FFF2-40B4-BE49-F238E27FC236}">
                <a16:creationId xmlns:a16="http://schemas.microsoft.com/office/drawing/2014/main" id="{97359ECC-4F34-4BD0-BF98-78A2A1585B54}"/>
              </a:ext>
            </a:extLst>
          </p:cNvPr>
          <p:cNvSpPr>
            <a:spLocks noGrp="1"/>
          </p:cNvSpPr>
          <p:nvPr>
            <p:ph idx="1"/>
          </p:nvPr>
        </p:nvSpPr>
        <p:spPr>
          <a:xfrm>
            <a:off x="677158" y="1447800"/>
            <a:ext cx="8594429" cy="4593563"/>
          </a:xfrm>
        </p:spPr>
        <p:txBody>
          <a:bodyPr>
            <a:normAutofit fontScale="92500" lnSpcReduction="10000"/>
          </a:bodyPr>
          <a:lstStyle/>
          <a:p>
            <a:pPr>
              <a:buFont typeface="Wingdings" panose="05000000000000000000" pitchFamily="2" charset="2"/>
              <a:buChar char="Ø"/>
            </a:pPr>
            <a:r>
              <a:rPr lang="en-US" sz="2400" dirty="0"/>
              <a:t>Title IX is a Federal law, passed in 1972</a:t>
            </a:r>
          </a:p>
          <a:p>
            <a:pPr>
              <a:buFont typeface="Wingdings" panose="05000000000000000000" pitchFamily="2" charset="2"/>
              <a:buChar char="Ø"/>
            </a:pPr>
            <a:r>
              <a:rPr lang="en-US" sz="2400" dirty="0"/>
              <a:t>Enacted to prevent discrimination against women in the educational system, including employment and sports</a:t>
            </a:r>
          </a:p>
          <a:p>
            <a:pPr lvl="1">
              <a:buFont typeface="Arial" panose="020B0604020202020204" pitchFamily="34" charset="0"/>
              <a:buChar char="•"/>
            </a:pPr>
            <a:r>
              <a:rPr lang="en-US" sz="2000" dirty="0"/>
              <a:t>Over the past many years, Title IX protections were expanded, to protect any person against discrimination.</a:t>
            </a:r>
            <a:endParaRPr lang="en-US" sz="2201" dirty="0"/>
          </a:p>
          <a:p>
            <a:pPr>
              <a:buFont typeface="Wingdings" panose="05000000000000000000" pitchFamily="2" charset="2"/>
              <a:buChar char="Ø"/>
            </a:pPr>
            <a:r>
              <a:rPr lang="en-US" sz="2400" dirty="0"/>
              <a:t>In May 2020, the law codified for the first time many aspects of Title IX, including when and how a district must respond to a Title IX sexual harassment complaint</a:t>
            </a:r>
          </a:p>
          <a:p>
            <a:pPr lvl="1">
              <a:buFont typeface="Arial" panose="020B0604020202020204" pitchFamily="34" charset="0"/>
              <a:buChar char="•"/>
            </a:pPr>
            <a:r>
              <a:rPr lang="en-US" sz="2201" dirty="0"/>
              <a:t>Prior to 2020, much of Title IX implementation information was found only in Guidance, Dear Colleague Letters, and OCR Guides</a:t>
            </a:r>
          </a:p>
          <a:p>
            <a:pPr>
              <a:buFont typeface="Wingdings" panose="05000000000000000000" pitchFamily="2" charset="2"/>
              <a:buChar char="Ø"/>
            </a:pPr>
            <a:r>
              <a:rPr lang="en-US" sz="2400" dirty="0"/>
              <a:t>The OCR will be making changes, some significant, to the regulations passed under the Trump Administration. Revised regulations are expected in the next few months.</a:t>
            </a:r>
          </a:p>
          <a:p>
            <a:endParaRPr lang="en-US" sz="2400" dirty="0"/>
          </a:p>
        </p:txBody>
      </p:sp>
      <p:pic>
        <p:nvPicPr>
          <p:cNvPr id="4" name="Picture 3" descr="A picture containing text, sign&#10;&#10;Description automatically generated">
            <a:extLst>
              <a:ext uri="{FF2B5EF4-FFF2-40B4-BE49-F238E27FC236}">
                <a16:creationId xmlns:a16="http://schemas.microsoft.com/office/drawing/2014/main" id="{3393D305-549C-073D-2DA8-D3699B7C30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72704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189D6-429F-40FC-BBBD-5875E961A37A}"/>
              </a:ext>
            </a:extLst>
          </p:cNvPr>
          <p:cNvSpPr>
            <a:spLocks noGrp="1"/>
          </p:cNvSpPr>
          <p:nvPr>
            <p:ph type="title"/>
          </p:nvPr>
        </p:nvSpPr>
        <p:spPr/>
        <p:txBody>
          <a:bodyPr/>
          <a:lstStyle/>
          <a:p>
            <a:pPr algn="ctr"/>
            <a:r>
              <a:rPr lang="en-US" dirty="0"/>
              <a:t>A Party’s Chance to Ask Questions</a:t>
            </a:r>
            <a:br>
              <a:rPr lang="en-US" dirty="0"/>
            </a:br>
            <a:r>
              <a:rPr lang="en-US" sz="1600" dirty="0">
                <a:solidFill>
                  <a:schemeClr val="tx1"/>
                </a:solidFill>
              </a:rPr>
              <a:t>34 CFR 106.45(b)(6)(ii)</a:t>
            </a:r>
          </a:p>
        </p:txBody>
      </p:sp>
      <p:sp>
        <p:nvSpPr>
          <p:cNvPr id="3" name="Content Placeholder 2">
            <a:extLst>
              <a:ext uri="{FF2B5EF4-FFF2-40B4-BE49-F238E27FC236}">
                <a16:creationId xmlns:a16="http://schemas.microsoft.com/office/drawing/2014/main" id="{3E1A8B6D-83FE-4D61-BE4E-465BC7715095}"/>
              </a:ext>
            </a:extLst>
          </p:cNvPr>
          <p:cNvSpPr>
            <a:spLocks noGrp="1"/>
          </p:cNvSpPr>
          <p:nvPr>
            <p:ph idx="1"/>
          </p:nvPr>
        </p:nvSpPr>
        <p:spPr/>
        <p:txBody>
          <a:bodyPr>
            <a:normAutofit/>
          </a:bodyPr>
          <a:lstStyle/>
          <a:p>
            <a:pPr marL="0" indent="0">
              <a:buNone/>
            </a:pPr>
            <a:r>
              <a:rPr lang="en-US" dirty="0"/>
              <a:t> Even without a live hearing…</a:t>
            </a:r>
          </a:p>
          <a:p>
            <a:pPr>
              <a:buFont typeface="Wingdings" panose="05000000000000000000" pitchFamily="2" charset="2"/>
              <a:buChar char="Ø"/>
            </a:pPr>
            <a:r>
              <a:rPr lang="en-US" dirty="0"/>
              <a:t>After the school has received the parties’ responses to the investigative report, the decision-maker </a:t>
            </a:r>
            <a:r>
              <a:rPr lang="en-US" b="1" u="sng" dirty="0"/>
              <a:t>must</a:t>
            </a:r>
            <a:r>
              <a:rPr lang="en-US" b="1" dirty="0"/>
              <a:t> </a:t>
            </a:r>
            <a:r>
              <a:rPr lang="en-US" dirty="0"/>
              <a:t>ask each party and any witnesses any relevant and follow-up questions, including those challenging credibility, </a:t>
            </a:r>
            <a:r>
              <a:rPr lang="en-US" b="1" dirty="0"/>
              <a:t>that a party wants asked</a:t>
            </a:r>
            <a:r>
              <a:rPr lang="en-US" dirty="0"/>
              <a:t>, and incorporate it into the decision.</a:t>
            </a:r>
          </a:p>
          <a:p>
            <a:pPr lvl="0">
              <a:buFont typeface="Wingdings" panose="05000000000000000000" pitchFamily="2" charset="2"/>
              <a:buChar char="Ø"/>
            </a:pPr>
            <a:r>
              <a:rPr lang="en-US" dirty="0"/>
              <a:t>The questions must exclude evidence of the complainant’s sexual behavior or predisposition, unless </a:t>
            </a:r>
          </a:p>
          <a:p>
            <a:pPr marL="517525" lvl="1" indent="-285750">
              <a:buFont typeface="Arial" panose="020B0604020202020204" pitchFamily="34" charset="0"/>
              <a:buChar char="•"/>
            </a:pPr>
            <a:r>
              <a:rPr lang="en-US" dirty="0"/>
              <a:t>	(1) it is offered to prove that someone else committed the alleged conduct, or </a:t>
            </a:r>
          </a:p>
          <a:p>
            <a:pPr marL="517525" lvl="1" indent="-285750">
              <a:buFont typeface="Arial" panose="020B0604020202020204" pitchFamily="34" charset="0"/>
              <a:buChar char="•"/>
            </a:pPr>
            <a:r>
              <a:rPr lang="en-US" dirty="0"/>
              <a:t>	(2) it concerns specific incidents of the complainant’s prior sexual behavior with 	     respondent and is offered to prove consent. </a:t>
            </a:r>
          </a:p>
          <a:p>
            <a:endParaRPr lang="en-US" dirty="0"/>
          </a:p>
        </p:txBody>
      </p:sp>
      <p:sp>
        <p:nvSpPr>
          <p:cNvPr id="6" name="TextBox 5">
            <a:extLst>
              <a:ext uri="{FF2B5EF4-FFF2-40B4-BE49-F238E27FC236}">
                <a16:creationId xmlns:a16="http://schemas.microsoft.com/office/drawing/2014/main" id="{DB843F77-D7E1-2C2D-47DA-F96DEFA77FF1}"/>
              </a:ext>
            </a:extLst>
          </p:cNvPr>
          <p:cNvSpPr txBox="1"/>
          <p:nvPr/>
        </p:nvSpPr>
        <p:spPr>
          <a:xfrm>
            <a:off x="3031272" y="6195146"/>
            <a:ext cx="3886200" cy="369332"/>
          </a:xfrm>
          <a:prstGeom prst="rect">
            <a:avLst/>
          </a:prstGeom>
          <a:noFill/>
        </p:spPr>
        <p:txBody>
          <a:bodyPr wrap="square" rtlCol="0">
            <a:spAutoFit/>
          </a:bodyPr>
          <a:lstStyle/>
          <a:p>
            <a:r>
              <a:rPr lang="en-US" dirty="0">
                <a:solidFill>
                  <a:schemeClr val="tx1">
                    <a:lumMod val="75000"/>
                    <a:lumOff val="25000"/>
                  </a:schemeClr>
                </a:solidFill>
              </a:rPr>
              <a:t>Decision Maker Check List – p. 22</a:t>
            </a:r>
          </a:p>
        </p:txBody>
      </p:sp>
      <p:pic>
        <p:nvPicPr>
          <p:cNvPr id="4" name="Picture 3" descr="A picture containing text, sign&#10;&#10;Description automatically generated">
            <a:extLst>
              <a:ext uri="{FF2B5EF4-FFF2-40B4-BE49-F238E27FC236}">
                <a16:creationId xmlns:a16="http://schemas.microsoft.com/office/drawing/2014/main" id="{3E7AE46D-A40B-F253-509E-1963D02755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47381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C6812-3E35-4A63-848F-84B8FC7F5980}"/>
              </a:ext>
            </a:extLst>
          </p:cNvPr>
          <p:cNvSpPr>
            <a:spLocks noGrp="1"/>
          </p:cNvSpPr>
          <p:nvPr>
            <p:ph type="title"/>
          </p:nvPr>
        </p:nvSpPr>
        <p:spPr/>
        <p:txBody>
          <a:bodyPr>
            <a:normAutofit fontScale="90000"/>
          </a:bodyPr>
          <a:lstStyle/>
          <a:p>
            <a:pPr lvl="0" algn="ctr"/>
            <a:r>
              <a:rPr lang="en-US" dirty="0"/>
              <a:t>What happens once a determination is made?</a:t>
            </a:r>
            <a:br>
              <a:rPr lang="en-US" dirty="0"/>
            </a:br>
            <a:r>
              <a:rPr lang="en-US" sz="1800" dirty="0">
                <a:solidFill>
                  <a:schemeClr val="tx1"/>
                </a:solidFill>
              </a:rPr>
              <a:t>34 CFR 106.45(b)(7)</a:t>
            </a:r>
          </a:p>
        </p:txBody>
      </p:sp>
      <p:sp>
        <p:nvSpPr>
          <p:cNvPr id="3" name="Content Placeholder 2">
            <a:extLst>
              <a:ext uri="{FF2B5EF4-FFF2-40B4-BE49-F238E27FC236}">
                <a16:creationId xmlns:a16="http://schemas.microsoft.com/office/drawing/2014/main" id="{2B379D4B-F14E-49BD-9DC0-C814CCEB5CC3}"/>
              </a:ext>
            </a:extLst>
          </p:cNvPr>
          <p:cNvSpPr>
            <a:spLocks noGrp="1"/>
          </p:cNvSpPr>
          <p:nvPr>
            <p:ph idx="1"/>
          </p:nvPr>
        </p:nvSpPr>
        <p:spPr>
          <a:xfrm>
            <a:off x="677158" y="1676400"/>
            <a:ext cx="8594429" cy="4364963"/>
          </a:xfrm>
        </p:spPr>
        <p:txBody>
          <a:bodyPr/>
          <a:lstStyle/>
          <a:p>
            <a:pPr marL="0" indent="0">
              <a:buNone/>
            </a:pPr>
            <a:endParaRPr lang="en-US" dirty="0"/>
          </a:p>
          <a:p>
            <a:pPr marL="0" indent="0">
              <a:buNone/>
            </a:pPr>
            <a:r>
              <a:rPr lang="en-US" dirty="0"/>
              <a:t>The decision-maker (who cannot be the Title IX Coordinator or investigator) must issue a </a:t>
            </a:r>
            <a:r>
              <a:rPr lang="en-US" b="1" dirty="0"/>
              <a:t>written</a:t>
            </a:r>
            <a:r>
              <a:rPr lang="en-US" dirty="0"/>
              <a:t> determination regarding responsibility, </a:t>
            </a:r>
            <a:r>
              <a:rPr lang="en-US" b="1" dirty="0"/>
              <a:t>simultaneously</a:t>
            </a:r>
            <a:r>
              <a:rPr lang="en-US" dirty="0"/>
              <a:t> to both parties.</a:t>
            </a:r>
          </a:p>
          <a:p>
            <a:pPr marL="0" indent="0">
              <a:buNone/>
            </a:pPr>
            <a:endParaRPr lang="en-US" dirty="0"/>
          </a:p>
          <a:p>
            <a:pPr marL="0" indent="0">
              <a:buNone/>
            </a:pPr>
            <a:r>
              <a:rPr lang="en-US" dirty="0"/>
              <a:t>As noted previously, if your district’s AR follows the CSBA Sample Policy, this Written Decision must be provided within 60 days of receipt of the Complaint, unless there has been an extension to the timeline </a:t>
            </a:r>
          </a:p>
        </p:txBody>
      </p:sp>
      <p:pic>
        <p:nvPicPr>
          <p:cNvPr id="4" name="Picture 3" descr="A picture containing text, sign&#10;&#10;Description automatically generated">
            <a:extLst>
              <a:ext uri="{FF2B5EF4-FFF2-40B4-BE49-F238E27FC236}">
                <a16:creationId xmlns:a16="http://schemas.microsoft.com/office/drawing/2014/main" id="{6120E4FE-41A2-E428-02FE-1CF7B19181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325820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81952-5B99-4086-903E-AA13A47A337C}"/>
              </a:ext>
            </a:extLst>
          </p:cNvPr>
          <p:cNvSpPr>
            <a:spLocks noGrp="1"/>
          </p:cNvSpPr>
          <p:nvPr>
            <p:ph type="title"/>
          </p:nvPr>
        </p:nvSpPr>
        <p:spPr/>
        <p:txBody>
          <a:bodyPr>
            <a:normAutofit/>
          </a:bodyPr>
          <a:lstStyle/>
          <a:p>
            <a:pPr algn="ctr"/>
            <a:r>
              <a:rPr lang="en-US" dirty="0"/>
              <a:t>The written determination must include:</a:t>
            </a:r>
            <a:br>
              <a:rPr lang="en-US" dirty="0"/>
            </a:br>
            <a:r>
              <a:rPr lang="en-US" sz="1800" dirty="0">
                <a:solidFill>
                  <a:schemeClr val="tx1"/>
                </a:solidFill>
              </a:rPr>
              <a:t>34 CFR 106.45(b)(7)</a:t>
            </a:r>
            <a:br>
              <a:rPr lang="en-US" sz="1800" dirty="0"/>
            </a:br>
            <a:endParaRPr lang="en-US" sz="1800" dirty="0"/>
          </a:p>
        </p:txBody>
      </p:sp>
      <p:sp>
        <p:nvSpPr>
          <p:cNvPr id="3" name="Content Placeholder 2">
            <a:extLst>
              <a:ext uri="{FF2B5EF4-FFF2-40B4-BE49-F238E27FC236}">
                <a16:creationId xmlns:a16="http://schemas.microsoft.com/office/drawing/2014/main" id="{D0A0B083-ABCF-4657-9C99-E5A7E3FEBC18}"/>
              </a:ext>
            </a:extLst>
          </p:cNvPr>
          <p:cNvSpPr>
            <a:spLocks noGrp="1"/>
          </p:cNvSpPr>
          <p:nvPr>
            <p:ph idx="1"/>
          </p:nvPr>
        </p:nvSpPr>
        <p:spPr>
          <a:xfrm>
            <a:off x="760412" y="1627960"/>
            <a:ext cx="8594429" cy="3880773"/>
          </a:xfrm>
        </p:spPr>
        <p:txBody>
          <a:bodyPr>
            <a:normAutofit/>
          </a:bodyPr>
          <a:lstStyle/>
          <a:p>
            <a:pPr lvl="0">
              <a:buFont typeface="Wingdings" panose="05000000000000000000" pitchFamily="2" charset="2"/>
              <a:buChar char="Ø"/>
            </a:pPr>
            <a:r>
              <a:rPr lang="en-US" dirty="0"/>
              <a:t>  Identification of the allegations;</a:t>
            </a:r>
          </a:p>
          <a:p>
            <a:pPr lvl="0">
              <a:buFont typeface="Wingdings" panose="05000000000000000000" pitchFamily="2" charset="2"/>
              <a:buChar char="Ø"/>
            </a:pPr>
            <a:r>
              <a:rPr lang="en-US" dirty="0"/>
              <a:t>  Description of the procedural steps taken, from receipt of complaint through to hearing;</a:t>
            </a:r>
          </a:p>
          <a:p>
            <a:pPr lvl="0">
              <a:buFont typeface="Wingdings" panose="05000000000000000000" pitchFamily="2" charset="2"/>
              <a:buChar char="Ø"/>
            </a:pPr>
            <a:r>
              <a:rPr lang="en-US" dirty="0"/>
              <a:t>  Findings of fact to support the determination;</a:t>
            </a:r>
          </a:p>
          <a:p>
            <a:pPr lvl="0">
              <a:buFont typeface="Wingdings" panose="05000000000000000000" pitchFamily="2" charset="2"/>
              <a:buChar char="Ø"/>
            </a:pPr>
            <a:r>
              <a:rPr lang="en-US" dirty="0"/>
              <a:t>  Conclusions regarding application of the school’s policies to the facts;</a:t>
            </a:r>
          </a:p>
          <a:p>
            <a:pPr lvl="0">
              <a:buFont typeface="Wingdings" panose="05000000000000000000" pitchFamily="2" charset="2"/>
              <a:buChar char="Ø"/>
            </a:pPr>
            <a:r>
              <a:rPr lang="en-US" dirty="0"/>
              <a:t>  A statement of, and rationale for, the result as to each allegation, including:</a:t>
            </a:r>
          </a:p>
          <a:p>
            <a:pPr lvl="1">
              <a:buFont typeface="Arial" panose="020B0604020202020204" pitchFamily="34" charset="0"/>
              <a:buChar char="•"/>
            </a:pPr>
            <a:r>
              <a:rPr lang="en-US" dirty="0"/>
              <a:t>A determination regarding responsibility;</a:t>
            </a:r>
          </a:p>
          <a:p>
            <a:pPr lvl="1">
              <a:buFont typeface="Arial" panose="020B0604020202020204" pitchFamily="34" charset="0"/>
              <a:buChar char="•"/>
            </a:pPr>
            <a:r>
              <a:rPr lang="en-US" dirty="0"/>
              <a:t>Any sanctions to be imposed; and</a:t>
            </a:r>
          </a:p>
          <a:p>
            <a:pPr lvl="1">
              <a:buFont typeface="Arial" panose="020B0604020202020204" pitchFamily="34" charset="0"/>
              <a:buChar char="•"/>
            </a:pPr>
            <a:r>
              <a:rPr lang="en-US" dirty="0"/>
              <a:t>Whether remedies will be provided.</a:t>
            </a:r>
          </a:p>
          <a:p>
            <a:pPr lvl="0">
              <a:buFont typeface="Wingdings" panose="05000000000000000000" pitchFamily="2" charset="2"/>
              <a:buChar char="Ø"/>
            </a:pPr>
            <a:r>
              <a:rPr lang="en-US" dirty="0"/>
              <a:t>  The school’s procedures and permissible bases for appeal.</a:t>
            </a:r>
          </a:p>
          <a:p>
            <a:endParaRPr lang="en-US" dirty="0"/>
          </a:p>
        </p:txBody>
      </p:sp>
      <p:sp>
        <p:nvSpPr>
          <p:cNvPr id="4" name="TextBox 3">
            <a:extLst>
              <a:ext uri="{FF2B5EF4-FFF2-40B4-BE49-F238E27FC236}">
                <a16:creationId xmlns:a16="http://schemas.microsoft.com/office/drawing/2014/main" id="{BB3F5531-F208-B556-1510-241D1DE9DECB}"/>
              </a:ext>
            </a:extLst>
          </p:cNvPr>
          <p:cNvSpPr txBox="1"/>
          <p:nvPr/>
        </p:nvSpPr>
        <p:spPr>
          <a:xfrm>
            <a:off x="3275012" y="6129081"/>
            <a:ext cx="3985331" cy="646331"/>
          </a:xfrm>
          <a:prstGeom prst="rect">
            <a:avLst/>
          </a:prstGeom>
          <a:noFill/>
        </p:spPr>
        <p:txBody>
          <a:bodyPr wrap="square" rtlCol="0">
            <a:spAutoFit/>
          </a:bodyPr>
          <a:lstStyle/>
          <a:p>
            <a:r>
              <a:rPr lang="en-US" dirty="0">
                <a:solidFill>
                  <a:schemeClr val="tx1">
                    <a:lumMod val="75000"/>
                    <a:lumOff val="25000"/>
                  </a:schemeClr>
                </a:solidFill>
              </a:rPr>
              <a:t>Final Determination – p. 24</a:t>
            </a:r>
          </a:p>
          <a:p>
            <a:endParaRPr lang="en-US" dirty="0"/>
          </a:p>
        </p:txBody>
      </p:sp>
      <p:pic>
        <p:nvPicPr>
          <p:cNvPr id="5" name="Picture 4" descr="A picture containing text, sign&#10;&#10;Description automatically generated">
            <a:extLst>
              <a:ext uri="{FF2B5EF4-FFF2-40B4-BE49-F238E27FC236}">
                <a16:creationId xmlns:a16="http://schemas.microsoft.com/office/drawing/2014/main" id="{9A225DB3-BBF0-7291-53C6-A387C564D4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15972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4537-462F-4F4A-A552-F67E4C76D6C7}"/>
              </a:ext>
            </a:extLst>
          </p:cNvPr>
          <p:cNvSpPr>
            <a:spLocks noGrp="1"/>
          </p:cNvSpPr>
          <p:nvPr>
            <p:ph type="title"/>
          </p:nvPr>
        </p:nvSpPr>
        <p:spPr/>
        <p:txBody>
          <a:bodyPr>
            <a:normAutofit/>
          </a:bodyPr>
          <a:lstStyle/>
          <a:p>
            <a:pPr lvl="0" algn="ctr"/>
            <a:r>
              <a:rPr lang="en-US" dirty="0"/>
              <a:t>Appeals</a:t>
            </a:r>
            <a:br>
              <a:rPr lang="en-US" dirty="0"/>
            </a:br>
            <a:r>
              <a:rPr lang="en-US" sz="1600" dirty="0">
                <a:solidFill>
                  <a:schemeClr val="tx1"/>
                </a:solidFill>
              </a:rPr>
              <a:t>34 CFR 106.45(b)(8)</a:t>
            </a:r>
            <a:br>
              <a:rPr lang="en-US" sz="1600" dirty="0"/>
            </a:br>
            <a:endParaRPr lang="en-US" sz="1600" dirty="0"/>
          </a:p>
        </p:txBody>
      </p:sp>
      <p:sp>
        <p:nvSpPr>
          <p:cNvPr id="3" name="Content Placeholder 2">
            <a:extLst>
              <a:ext uri="{FF2B5EF4-FFF2-40B4-BE49-F238E27FC236}">
                <a16:creationId xmlns:a16="http://schemas.microsoft.com/office/drawing/2014/main" id="{DBE16747-7766-4015-88D4-DE3BFE5F87EF}"/>
              </a:ext>
            </a:extLst>
          </p:cNvPr>
          <p:cNvSpPr>
            <a:spLocks noGrp="1"/>
          </p:cNvSpPr>
          <p:nvPr>
            <p:ph idx="1"/>
          </p:nvPr>
        </p:nvSpPr>
        <p:spPr/>
        <p:txBody>
          <a:bodyPr>
            <a:normAutofit/>
          </a:bodyPr>
          <a:lstStyle/>
          <a:p>
            <a:pPr marL="0" indent="0">
              <a:buNone/>
            </a:pPr>
            <a:r>
              <a:rPr lang="en-US" dirty="0"/>
              <a:t>An appeal must be offered on the following bases:</a:t>
            </a:r>
          </a:p>
          <a:p>
            <a:pPr>
              <a:buFont typeface="Wingdings" panose="05000000000000000000" pitchFamily="2" charset="2"/>
              <a:buChar char="Ø"/>
            </a:pPr>
            <a:r>
              <a:rPr lang="en-US" dirty="0"/>
              <a:t>   Procedural irregularity that affected the outcome;</a:t>
            </a:r>
          </a:p>
          <a:p>
            <a:pPr>
              <a:buFont typeface="Wingdings" panose="05000000000000000000" pitchFamily="2" charset="2"/>
              <a:buChar char="Ø"/>
            </a:pPr>
            <a:r>
              <a:rPr lang="en-US" dirty="0"/>
              <a:t>   New evidence not previously available that could affect the outcome;</a:t>
            </a:r>
          </a:p>
          <a:p>
            <a:pPr>
              <a:buFont typeface="Wingdings" panose="05000000000000000000" pitchFamily="2" charset="2"/>
              <a:buChar char="Ø"/>
            </a:pPr>
            <a:r>
              <a:rPr lang="en-US" dirty="0"/>
              <a:t>   Conflict of Interest;</a:t>
            </a:r>
          </a:p>
          <a:p>
            <a:pPr>
              <a:buFont typeface="Wingdings" panose="05000000000000000000" pitchFamily="2" charset="2"/>
              <a:buChar char="Ø"/>
            </a:pPr>
            <a:r>
              <a:rPr lang="en-US" dirty="0"/>
              <a:t>   Any other bases established by school.</a:t>
            </a:r>
          </a:p>
        </p:txBody>
      </p:sp>
      <p:pic>
        <p:nvPicPr>
          <p:cNvPr id="4" name="Picture 3" descr="A picture containing text, sign&#10;&#10;Description automatically generated">
            <a:extLst>
              <a:ext uri="{FF2B5EF4-FFF2-40B4-BE49-F238E27FC236}">
                <a16:creationId xmlns:a16="http://schemas.microsoft.com/office/drawing/2014/main" id="{1B38A829-46FB-AAAD-E6C3-32F0354871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67527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4537-462F-4F4A-A552-F67E4C76D6C7}"/>
              </a:ext>
            </a:extLst>
          </p:cNvPr>
          <p:cNvSpPr>
            <a:spLocks noGrp="1"/>
          </p:cNvSpPr>
          <p:nvPr>
            <p:ph type="title"/>
          </p:nvPr>
        </p:nvSpPr>
        <p:spPr/>
        <p:txBody>
          <a:bodyPr>
            <a:normAutofit/>
          </a:bodyPr>
          <a:lstStyle/>
          <a:p>
            <a:pPr lvl="0" algn="ctr"/>
            <a:r>
              <a:rPr lang="en-US" dirty="0"/>
              <a:t>Appeals Process</a:t>
            </a:r>
            <a:br>
              <a:rPr lang="en-US" dirty="0"/>
            </a:br>
            <a:r>
              <a:rPr lang="en-US" sz="1600" dirty="0">
                <a:solidFill>
                  <a:schemeClr val="tx1"/>
                </a:solidFill>
              </a:rPr>
              <a:t>34 CFR 106.45(b)(8)</a:t>
            </a:r>
            <a:br>
              <a:rPr lang="en-US" sz="1600" dirty="0"/>
            </a:br>
            <a:endParaRPr lang="en-US" sz="1600" dirty="0"/>
          </a:p>
        </p:txBody>
      </p:sp>
      <p:sp>
        <p:nvSpPr>
          <p:cNvPr id="3" name="Content Placeholder 2">
            <a:extLst>
              <a:ext uri="{FF2B5EF4-FFF2-40B4-BE49-F238E27FC236}">
                <a16:creationId xmlns:a16="http://schemas.microsoft.com/office/drawing/2014/main" id="{DBE16747-7766-4015-88D4-DE3BFE5F87EF}"/>
              </a:ext>
            </a:extLst>
          </p:cNvPr>
          <p:cNvSpPr>
            <a:spLocks noGrp="1"/>
          </p:cNvSpPr>
          <p:nvPr>
            <p:ph idx="1"/>
          </p:nvPr>
        </p:nvSpPr>
        <p:spPr/>
        <p:txBody>
          <a:bodyPr>
            <a:normAutofit/>
          </a:bodyPr>
          <a:lstStyle/>
          <a:p>
            <a:pPr>
              <a:buFont typeface="Wingdings" panose="05000000000000000000" pitchFamily="2" charset="2"/>
              <a:buChar char="Ø"/>
            </a:pPr>
            <a:r>
              <a:rPr lang="en-US" dirty="0"/>
              <a:t>   Notify the other party in writing;</a:t>
            </a:r>
          </a:p>
          <a:p>
            <a:pPr>
              <a:buFont typeface="Wingdings" panose="05000000000000000000" pitchFamily="2" charset="2"/>
              <a:buChar char="Ø"/>
            </a:pPr>
            <a:r>
              <a:rPr lang="en-US" dirty="0"/>
              <a:t>   Utilize new decision maker;</a:t>
            </a:r>
          </a:p>
          <a:p>
            <a:pPr>
              <a:buFont typeface="Wingdings" panose="05000000000000000000" pitchFamily="2" charset="2"/>
              <a:buChar char="Ø"/>
            </a:pPr>
            <a:r>
              <a:rPr lang="en-US" dirty="0"/>
              <a:t>   Give each party an opportunity to submit a written statement in support of   	 or challenging the outcome;</a:t>
            </a:r>
          </a:p>
          <a:p>
            <a:pPr>
              <a:buFont typeface="Wingdings" panose="05000000000000000000" pitchFamily="2" charset="2"/>
              <a:buChar char="Ø"/>
            </a:pPr>
            <a:r>
              <a:rPr lang="en-US" dirty="0"/>
              <a:t>   Issue a written decision of appeal, with rationale;</a:t>
            </a:r>
          </a:p>
          <a:p>
            <a:pPr>
              <a:buFont typeface="Wingdings" panose="05000000000000000000" pitchFamily="2" charset="2"/>
              <a:buChar char="Ø"/>
            </a:pPr>
            <a:r>
              <a:rPr lang="en-US" dirty="0"/>
              <a:t>   Provide decision simultaneously to both parties.</a:t>
            </a:r>
          </a:p>
        </p:txBody>
      </p:sp>
      <p:pic>
        <p:nvPicPr>
          <p:cNvPr id="4" name="Picture 3" descr="A picture containing text, sign&#10;&#10;Description automatically generated">
            <a:extLst>
              <a:ext uri="{FF2B5EF4-FFF2-40B4-BE49-F238E27FC236}">
                <a16:creationId xmlns:a16="http://schemas.microsoft.com/office/drawing/2014/main" id="{703B6787-0783-333F-C714-0AB07ED121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52596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CSBA Sample Policies’ Adopted Timeframe</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371600"/>
            <a:ext cx="8594429" cy="4669763"/>
          </a:xfrm>
        </p:spPr>
        <p:txBody>
          <a:bodyPr>
            <a:normAutofit/>
          </a:bodyPr>
          <a:lstStyle/>
          <a:p>
            <a:endParaRPr lang="en-US" dirty="0"/>
          </a:p>
          <a:p>
            <a:pPr marL="0" lvl="0" indent="0">
              <a:buNone/>
            </a:pPr>
            <a:r>
              <a:rPr lang="en-US" sz="1800" dirty="0"/>
              <a:t>While the Federal regulations do not place a timeline on the appeal process, CSBA’s Sample AR 4119.12/ 4219.12(Personnel) and 5145.71 (Students)  include the suggested timeline from previous OCR guidance. That is:</a:t>
            </a:r>
          </a:p>
          <a:p>
            <a:pPr>
              <a:buFont typeface="Wingdings" panose="05000000000000000000" pitchFamily="2" charset="2"/>
              <a:buChar char="Ø"/>
            </a:pPr>
            <a:r>
              <a:rPr lang="en-US" b="0" i="0" dirty="0">
                <a:effectLst/>
                <a:latin typeface="Lato" panose="020F0502020204030203" pitchFamily="34" charset="0"/>
              </a:rPr>
              <a:t>An appeal must be filed in writing within 10 days of receiving the decision</a:t>
            </a:r>
          </a:p>
          <a:p>
            <a:pPr>
              <a:buFont typeface="Wingdings" panose="05000000000000000000" pitchFamily="2" charset="2"/>
              <a:buChar char="Ø"/>
            </a:pPr>
            <a:r>
              <a:rPr lang="en-US" b="0" i="0" dirty="0">
                <a:effectLst/>
                <a:latin typeface="Lato" panose="020F0502020204030203" pitchFamily="34" charset="0"/>
              </a:rPr>
              <a:t>A written decision shall be provided to the parties within 20 calendar days from the receipt of the appeal.</a:t>
            </a:r>
          </a:p>
          <a:p>
            <a:pPr>
              <a:buFont typeface="Wingdings" panose="05000000000000000000" pitchFamily="2" charset="2"/>
              <a:buChar char="Ø"/>
            </a:pPr>
            <a:r>
              <a:rPr lang="en-US" b="0" i="0" dirty="0">
                <a:effectLst/>
                <a:latin typeface="Lato" panose="020F0502020204030203" pitchFamily="34" charset="0"/>
              </a:rPr>
              <a:t>The district's decision may be appealed to the CDE within 30 days of the written decision</a:t>
            </a:r>
            <a:endParaRPr lang="en-US" sz="2400" dirty="0"/>
          </a:p>
          <a:p>
            <a:pPr marL="231775" lvl="1" indent="0">
              <a:buNone/>
            </a:pPr>
            <a:endParaRPr lang="en-US" dirty="0"/>
          </a:p>
        </p:txBody>
      </p:sp>
      <p:pic>
        <p:nvPicPr>
          <p:cNvPr id="4" name="Picture 3" descr="A picture containing text, sign&#10;&#10;Description automatically generated">
            <a:extLst>
              <a:ext uri="{FF2B5EF4-FFF2-40B4-BE49-F238E27FC236}">
                <a16:creationId xmlns:a16="http://schemas.microsoft.com/office/drawing/2014/main" id="{BCFCBD7C-C406-36FF-79B5-35D1AE8C76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40731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BF3E-53FF-436E-A110-194DF28BB4B6}"/>
              </a:ext>
            </a:extLst>
          </p:cNvPr>
          <p:cNvSpPr>
            <a:spLocks noGrp="1"/>
          </p:cNvSpPr>
          <p:nvPr>
            <p:ph type="title"/>
          </p:nvPr>
        </p:nvSpPr>
        <p:spPr/>
        <p:txBody>
          <a:bodyPr>
            <a:normAutofit fontScale="90000"/>
          </a:bodyPr>
          <a:lstStyle/>
          <a:p>
            <a:pPr algn="ctr"/>
            <a:r>
              <a:rPr lang="en-US" dirty="0"/>
              <a:t>Mandatory Dismissal of a Formal Complaint</a:t>
            </a:r>
            <a:br>
              <a:rPr lang="en-US" dirty="0"/>
            </a:br>
            <a:r>
              <a:rPr lang="en-US" sz="1600" dirty="0">
                <a:solidFill>
                  <a:schemeClr val="tx1"/>
                </a:solidFill>
              </a:rPr>
              <a:t>34 CFR 106.45(b)(3)</a:t>
            </a:r>
          </a:p>
        </p:txBody>
      </p:sp>
      <p:sp>
        <p:nvSpPr>
          <p:cNvPr id="3" name="Content Placeholder 2">
            <a:extLst>
              <a:ext uri="{FF2B5EF4-FFF2-40B4-BE49-F238E27FC236}">
                <a16:creationId xmlns:a16="http://schemas.microsoft.com/office/drawing/2014/main" id="{D0CE804E-4E4F-4CDE-9A52-B743069589B4}"/>
              </a:ext>
            </a:extLst>
          </p:cNvPr>
          <p:cNvSpPr>
            <a:spLocks noGrp="1"/>
          </p:cNvSpPr>
          <p:nvPr>
            <p:ph idx="1"/>
          </p:nvPr>
        </p:nvSpPr>
        <p:spPr>
          <a:xfrm>
            <a:off x="677158" y="1676400"/>
            <a:ext cx="8594429" cy="4364963"/>
          </a:xfrm>
        </p:spPr>
        <p:txBody>
          <a:bodyPr>
            <a:normAutofit/>
          </a:bodyPr>
          <a:lstStyle/>
          <a:p>
            <a:pPr marL="0" indent="0">
              <a:buNone/>
            </a:pPr>
            <a:endParaRPr lang="en-US" dirty="0"/>
          </a:p>
          <a:p>
            <a:pPr marL="0" indent="0">
              <a:buNone/>
            </a:pPr>
            <a:r>
              <a:rPr lang="en-US" sz="3200" dirty="0"/>
              <a:t>If alleged conduct, even if true, does not constitute sexual harassment, did not occur at school or school activity, or did not occur against someone in the US, the school MUST dismiss the complaint.</a:t>
            </a:r>
          </a:p>
          <a:p>
            <a:pPr marL="0" indent="0">
              <a:buNone/>
            </a:pPr>
            <a:endParaRPr lang="en-US" sz="3200" dirty="0"/>
          </a:p>
          <a:p>
            <a:pPr marL="0" indent="0">
              <a:buNone/>
            </a:pPr>
            <a:endParaRPr lang="en-US" sz="3200" dirty="0"/>
          </a:p>
        </p:txBody>
      </p:sp>
      <p:pic>
        <p:nvPicPr>
          <p:cNvPr id="4" name="Picture 3" descr="A picture containing text, sign&#10;&#10;Description automatically generated">
            <a:extLst>
              <a:ext uri="{FF2B5EF4-FFF2-40B4-BE49-F238E27FC236}">
                <a16:creationId xmlns:a16="http://schemas.microsoft.com/office/drawing/2014/main" id="{C8ABFCF5-B6B4-5EE7-9C73-34A1A42C44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406530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BF3E-53FF-436E-A110-194DF28BB4B6}"/>
              </a:ext>
            </a:extLst>
          </p:cNvPr>
          <p:cNvSpPr>
            <a:spLocks noGrp="1"/>
          </p:cNvSpPr>
          <p:nvPr>
            <p:ph type="title"/>
          </p:nvPr>
        </p:nvSpPr>
        <p:spPr/>
        <p:txBody>
          <a:bodyPr>
            <a:normAutofit fontScale="90000"/>
          </a:bodyPr>
          <a:lstStyle/>
          <a:p>
            <a:pPr algn="ctr"/>
            <a:r>
              <a:rPr lang="en-US" dirty="0"/>
              <a:t>Discretionary Dismissal of a </a:t>
            </a:r>
            <a:br>
              <a:rPr lang="en-US" dirty="0"/>
            </a:br>
            <a:r>
              <a:rPr lang="en-US" dirty="0"/>
              <a:t>Formal Complaint</a:t>
            </a:r>
            <a:br>
              <a:rPr lang="en-US" dirty="0"/>
            </a:br>
            <a:r>
              <a:rPr lang="en-US" sz="1600" dirty="0">
                <a:solidFill>
                  <a:schemeClr val="tx1"/>
                </a:solidFill>
              </a:rPr>
              <a:t>34 CFR 106.45(b)(3)</a:t>
            </a:r>
          </a:p>
        </p:txBody>
      </p:sp>
      <p:sp>
        <p:nvSpPr>
          <p:cNvPr id="3" name="Content Placeholder 2">
            <a:extLst>
              <a:ext uri="{FF2B5EF4-FFF2-40B4-BE49-F238E27FC236}">
                <a16:creationId xmlns:a16="http://schemas.microsoft.com/office/drawing/2014/main" id="{D0CE804E-4E4F-4CDE-9A52-B743069589B4}"/>
              </a:ext>
            </a:extLst>
          </p:cNvPr>
          <p:cNvSpPr>
            <a:spLocks noGrp="1"/>
          </p:cNvSpPr>
          <p:nvPr>
            <p:ph idx="1"/>
          </p:nvPr>
        </p:nvSpPr>
        <p:spPr/>
        <p:txBody>
          <a:bodyPr>
            <a:normAutofit/>
          </a:bodyPr>
          <a:lstStyle/>
          <a:p>
            <a:pPr marL="0" indent="0">
              <a:buNone/>
            </a:pPr>
            <a:r>
              <a:rPr lang="en-US" dirty="0"/>
              <a:t>A school may dismiss a complaint at any time if:</a:t>
            </a:r>
          </a:p>
          <a:p>
            <a:pPr marL="457200" indent="-457200">
              <a:buFont typeface="+mj-lt"/>
              <a:buAutoNum type="arabicPeriod"/>
            </a:pPr>
            <a:r>
              <a:rPr lang="en-US" dirty="0"/>
              <a:t>Complainant notifies in writing withdrawal of the complaint, or</a:t>
            </a:r>
          </a:p>
          <a:p>
            <a:pPr marL="457200" indent="-457200">
              <a:buFont typeface="+mj-lt"/>
              <a:buAutoNum type="arabicPeriod"/>
            </a:pPr>
            <a:r>
              <a:rPr lang="en-US" dirty="0"/>
              <a:t>Respondent is no longer a student or employee, and will not be in the </a:t>
            </a:r>
            <a:r>
              <a:rPr lang="en-US" dirty="0" err="1"/>
              <a:t>futurte</a:t>
            </a:r>
            <a:r>
              <a:rPr lang="en-US" dirty="0"/>
              <a:t> or</a:t>
            </a:r>
          </a:p>
          <a:p>
            <a:pPr marL="457200" indent="-457200">
              <a:buFont typeface="+mj-lt"/>
              <a:buAutoNum type="arabicPeriod"/>
            </a:pPr>
            <a:r>
              <a:rPr lang="en-US" dirty="0"/>
              <a:t>The school is prevented from gathering evidence sufficient to reach a determination</a:t>
            </a:r>
          </a:p>
        </p:txBody>
      </p:sp>
      <p:sp>
        <p:nvSpPr>
          <p:cNvPr id="4" name="TextBox 3">
            <a:extLst>
              <a:ext uri="{FF2B5EF4-FFF2-40B4-BE49-F238E27FC236}">
                <a16:creationId xmlns:a16="http://schemas.microsoft.com/office/drawing/2014/main" id="{1DB2F71A-54A1-D529-5771-DE4AD8E642FE}"/>
              </a:ext>
            </a:extLst>
          </p:cNvPr>
          <p:cNvSpPr txBox="1"/>
          <p:nvPr/>
        </p:nvSpPr>
        <p:spPr>
          <a:xfrm>
            <a:off x="2741612" y="6211669"/>
            <a:ext cx="4800600" cy="646331"/>
          </a:xfrm>
          <a:prstGeom prst="rect">
            <a:avLst/>
          </a:prstGeom>
          <a:noFill/>
        </p:spPr>
        <p:txBody>
          <a:bodyPr wrap="square" rtlCol="0">
            <a:spAutoFit/>
          </a:bodyPr>
          <a:lstStyle/>
          <a:p>
            <a:r>
              <a:rPr lang="en-US" dirty="0">
                <a:solidFill>
                  <a:schemeClr val="tx1">
                    <a:lumMod val="75000"/>
                    <a:lumOff val="25000"/>
                  </a:schemeClr>
                </a:solidFill>
              </a:rPr>
              <a:t>Notice of Title IX Complaint Dismissal – p. 27</a:t>
            </a:r>
          </a:p>
          <a:p>
            <a:endParaRPr lang="en-US" dirty="0"/>
          </a:p>
        </p:txBody>
      </p:sp>
      <p:pic>
        <p:nvPicPr>
          <p:cNvPr id="5" name="Picture 4" descr="A picture containing text, sign&#10;&#10;Description automatically generated">
            <a:extLst>
              <a:ext uri="{FF2B5EF4-FFF2-40B4-BE49-F238E27FC236}">
                <a16:creationId xmlns:a16="http://schemas.microsoft.com/office/drawing/2014/main" id="{8E78BC57-FACD-A5B0-E829-153F6C02FF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22583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6500-0271-4867-8C5A-E197C1B1E798}"/>
              </a:ext>
            </a:extLst>
          </p:cNvPr>
          <p:cNvSpPr>
            <a:spLocks noGrp="1"/>
          </p:cNvSpPr>
          <p:nvPr>
            <p:ph type="title"/>
          </p:nvPr>
        </p:nvSpPr>
        <p:spPr/>
        <p:txBody>
          <a:bodyPr/>
          <a:lstStyle/>
          <a:p>
            <a:pPr algn="ctr"/>
            <a:r>
              <a:rPr lang="en-US" dirty="0"/>
              <a:t>Informal resolution process</a:t>
            </a:r>
            <a:br>
              <a:rPr lang="en-US" dirty="0"/>
            </a:br>
            <a:r>
              <a:rPr lang="en-US" sz="1600" dirty="0">
                <a:solidFill>
                  <a:schemeClr val="tx1"/>
                </a:solidFill>
              </a:rPr>
              <a:t>34 CFR 106.45(b)(9)</a:t>
            </a:r>
          </a:p>
        </p:txBody>
      </p:sp>
      <p:sp>
        <p:nvSpPr>
          <p:cNvPr id="3" name="Content Placeholder 2">
            <a:extLst>
              <a:ext uri="{FF2B5EF4-FFF2-40B4-BE49-F238E27FC236}">
                <a16:creationId xmlns:a16="http://schemas.microsoft.com/office/drawing/2014/main" id="{EB550D9F-D3F1-4E66-956C-4B971BC9BD24}"/>
              </a:ext>
            </a:extLst>
          </p:cNvPr>
          <p:cNvSpPr>
            <a:spLocks noGrp="1"/>
          </p:cNvSpPr>
          <p:nvPr>
            <p:ph idx="1"/>
          </p:nvPr>
        </p:nvSpPr>
        <p:spPr/>
        <p:txBody>
          <a:bodyPr>
            <a:normAutofit/>
          </a:bodyPr>
          <a:lstStyle/>
          <a:p>
            <a:pPr>
              <a:buFont typeface="Wingdings" panose="05000000000000000000" pitchFamily="2" charset="2"/>
              <a:buChar char="Ø"/>
            </a:pPr>
            <a:r>
              <a:rPr lang="en-US" dirty="0"/>
              <a:t>  May not be offered unless a formal complaint has been filed.</a:t>
            </a:r>
          </a:p>
          <a:p>
            <a:pPr>
              <a:buFont typeface="Wingdings" panose="05000000000000000000" pitchFamily="2" charset="2"/>
              <a:buChar char="Ø"/>
            </a:pPr>
            <a:r>
              <a:rPr lang="en-US" dirty="0"/>
              <a:t>  At any time prior to reaching determination, the school may facilitate an 	informal resolution process, such as mediation, that does not involve a full 	investigation and adjudication.</a:t>
            </a:r>
          </a:p>
          <a:p>
            <a:pPr>
              <a:buFont typeface="Wingdings" panose="05000000000000000000" pitchFamily="2" charset="2"/>
              <a:buChar char="Ø"/>
            </a:pPr>
            <a:r>
              <a:rPr lang="en-US" dirty="0"/>
              <a:t>May not be offered if the complainant is a student and respondent is an adult.</a:t>
            </a:r>
          </a:p>
          <a:p>
            <a:pPr>
              <a:buFont typeface="Wingdings" panose="05000000000000000000" pitchFamily="2" charset="2"/>
              <a:buChar char="Ø"/>
            </a:pPr>
            <a:r>
              <a:rPr lang="en-US" dirty="0"/>
              <a:t>   May occur as long as the school provides written notice to the parties of:</a:t>
            </a:r>
          </a:p>
          <a:p>
            <a:pPr lvl="1">
              <a:buFont typeface="Arial" panose="020B0604020202020204" pitchFamily="34" charset="0"/>
              <a:buChar char="•"/>
            </a:pPr>
            <a:r>
              <a:rPr lang="en-US" dirty="0"/>
              <a:t>The allegations;</a:t>
            </a:r>
          </a:p>
          <a:p>
            <a:pPr lvl="1">
              <a:buFont typeface="Arial" panose="020B0604020202020204" pitchFamily="34" charset="0"/>
              <a:buChar char="•"/>
            </a:pPr>
            <a:r>
              <a:rPr lang="en-US" dirty="0"/>
              <a:t>The implications of an informal resolution;</a:t>
            </a:r>
          </a:p>
          <a:p>
            <a:pPr lvl="1">
              <a:buFont typeface="Arial" panose="020B0604020202020204" pitchFamily="34" charset="0"/>
              <a:buChar char="•"/>
            </a:pPr>
            <a:r>
              <a:rPr lang="en-US" dirty="0"/>
              <a:t>Any consequences from participating in the informal resolution process.</a:t>
            </a:r>
          </a:p>
          <a:p>
            <a:endParaRPr lang="en-US" dirty="0"/>
          </a:p>
          <a:p>
            <a:endParaRPr lang="en-US" dirty="0"/>
          </a:p>
        </p:txBody>
      </p:sp>
      <p:sp>
        <p:nvSpPr>
          <p:cNvPr id="4" name="TextBox 3">
            <a:extLst>
              <a:ext uri="{FF2B5EF4-FFF2-40B4-BE49-F238E27FC236}">
                <a16:creationId xmlns:a16="http://schemas.microsoft.com/office/drawing/2014/main" id="{344A0C81-8193-9185-B196-74B383B6C158}"/>
              </a:ext>
            </a:extLst>
          </p:cNvPr>
          <p:cNvSpPr txBox="1"/>
          <p:nvPr/>
        </p:nvSpPr>
        <p:spPr>
          <a:xfrm flipH="1">
            <a:off x="3122612" y="6204671"/>
            <a:ext cx="4570413" cy="369332"/>
          </a:xfrm>
          <a:prstGeom prst="rect">
            <a:avLst/>
          </a:prstGeom>
          <a:noFill/>
        </p:spPr>
        <p:txBody>
          <a:bodyPr wrap="square" rtlCol="0">
            <a:spAutoFit/>
          </a:bodyPr>
          <a:lstStyle/>
          <a:p>
            <a:r>
              <a:rPr lang="en-US" dirty="0">
                <a:solidFill>
                  <a:schemeClr val="tx1">
                    <a:lumMod val="75000"/>
                    <a:lumOff val="25000"/>
                  </a:schemeClr>
                </a:solidFill>
              </a:rPr>
              <a:t>Informal Resolution Process – p. 15</a:t>
            </a:r>
          </a:p>
        </p:txBody>
      </p:sp>
      <p:pic>
        <p:nvPicPr>
          <p:cNvPr id="5" name="Picture 4" descr="A picture containing text, sign&#10;&#10;Description automatically generated">
            <a:extLst>
              <a:ext uri="{FF2B5EF4-FFF2-40B4-BE49-F238E27FC236}">
                <a16:creationId xmlns:a16="http://schemas.microsoft.com/office/drawing/2014/main" id="{4A7EE619-C69E-F0A8-D954-730E8F8CB4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3521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4537-462F-4F4A-A552-F67E4C76D6C7}"/>
              </a:ext>
            </a:extLst>
          </p:cNvPr>
          <p:cNvSpPr>
            <a:spLocks noGrp="1"/>
          </p:cNvSpPr>
          <p:nvPr>
            <p:ph type="title"/>
          </p:nvPr>
        </p:nvSpPr>
        <p:spPr/>
        <p:txBody>
          <a:bodyPr>
            <a:normAutofit/>
          </a:bodyPr>
          <a:lstStyle/>
          <a:p>
            <a:pPr lvl="0" algn="ctr"/>
            <a:r>
              <a:rPr lang="en-US" dirty="0"/>
              <a:t>Keeping the records</a:t>
            </a:r>
            <a:br>
              <a:rPr lang="en-US" dirty="0"/>
            </a:br>
            <a:r>
              <a:rPr lang="en-US" sz="1600" dirty="0">
                <a:solidFill>
                  <a:schemeClr val="tx1"/>
                </a:solidFill>
              </a:rPr>
              <a:t>34 CFR 106.45(b)(10)</a:t>
            </a:r>
            <a:br>
              <a:rPr lang="en-US" sz="1600" dirty="0"/>
            </a:br>
            <a:endParaRPr lang="en-US" sz="1600" dirty="0"/>
          </a:p>
        </p:txBody>
      </p:sp>
      <p:sp>
        <p:nvSpPr>
          <p:cNvPr id="3" name="Content Placeholder 2">
            <a:extLst>
              <a:ext uri="{FF2B5EF4-FFF2-40B4-BE49-F238E27FC236}">
                <a16:creationId xmlns:a16="http://schemas.microsoft.com/office/drawing/2014/main" id="{DBE16747-7766-4015-88D4-DE3BFE5F87EF}"/>
              </a:ext>
            </a:extLst>
          </p:cNvPr>
          <p:cNvSpPr>
            <a:spLocks noGrp="1"/>
          </p:cNvSpPr>
          <p:nvPr>
            <p:ph idx="1"/>
          </p:nvPr>
        </p:nvSpPr>
        <p:spPr/>
        <p:txBody>
          <a:bodyPr>
            <a:normAutofit/>
          </a:bodyPr>
          <a:lstStyle/>
          <a:p>
            <a:pPr marL="0" indent="0">
              <a:buNone/>
            </a:pPr>
            <a:r>
              <a:rPr lang="en-US" dirty="0"/>
              <a:t>Records must be kept for </a:t>
            </a:r>
            <a:r>
              <a:rPr lang="en-US" b="1" dirty="0"/>
              <a:t>7</a:t>
            </a:r>
            <a:r>
              <a:rPr lang="en-US" dirty="0"/>
              <a:t> years. </a:t>
            </a:r>
          </a:p>
          <a:p>
            <a:pPr marL="0" indent="0">
              <a:buNone/>
            </a:pPr>
            <a:r>
              <a:rPr lang="en-US" dirty="0"/>
              <a:t>	A school must create, make available to the parties, and maintain for seven years records of: </a:t>
            </a:r>
          </a:p>
          <a:p>
            <a:pPr lvl="0">
              <a:buFont typeface="Wingdings" panose="05000000000000000000" pitchFamily="2" charset="2"/>
              <a:buChar char="Ø"/>
            </a:pPr>
            <a:r>
              <a:rPr lang="en-US" dirty="0"/>
              <a:t>The investigation;</a:t>
            </a:r>
          </a:p>
          <a:p>
            <a:pPr lvl="0">
              <a:buFont typeface="Wingdings" panose="05000000000000000000" pitchFamily="2" charset="2"/>
              <a:buChar char="Ø"/>
            </a:pPr>
            <a:r>
              <a:rPr lang="en-US" dirty="0"/>
              <a:t>Any appeal and result therefrom;</a:t>
            </a:r>
          </a:p>
          <a:p>
            <a:pPr lvl="0">
              <a:buFont typeface="Wingdings" panose="05000000000000000000" pitchFamily="2" charset="2"/>
              <a:buChar char="Ø"/>
            </a:pPr>
            <a:r>
              <a:rPr lang="en-US" dirty="0"/>
              <a:t>Informal resolution, if any;</a:t>
            </a:r>
          </a:p>
          <a:p>
            <a:pPr lvl="0">
              <a:buFont typeface="Wingdings" panose="05000000000000000000" pitchFamily="2" charset="2"/>
              <a:buChar char="Ø"/>
            </a:pPr>
            <a:r>
              <a:rPr lang="en-US" dirty="0"/>
              <a:t>Actions taken in response to a report or formal complaint.</a:t>
            </a:r>
          </a:p>
          <a:p>
            <a:endParaRPr lang="en-US" dirty="0"/>
          </a:p>
        </p:txBody>
      </p:sp>
      <p:pic>
        <p:nvPicPr>
          <p:cNvPr id="4" name="Picture 3" descr="A picture containing text, sign&#10;&#10;Description automatically generated">
            <a:extLst>
              <a:ext uri="{FF2B5EF4-FFF2-40B4-BE49-F238E27FC236}">
                <a16:creationId xmlns:a16="http://schemas.microsoft.com/office/drawing/2014/main" id="{C5FD00C1-EE00-FAB7-D367-D65B7B9076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41129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07F9-6B77-4261-B0C5-A9482CE1A676}"/>
              </a:ext>
            </a:extLst>
          </p:cNvPr>
          <p:cNvSpPr>
            <a:spLocks noGrp="1"/>
          </p:cNvSpPr>
          <p:nvPr>
            <p:ph type="title"/>
          </p:nvPr>
        </p:nvSpPr>
        <p:spPr/>
        <p:txBody>
          <a:bodyPr/>
          <a:lstStyle/>
          <a:p>
            <a:pPr algn="ctr"/>
            <a:r>
              <a:rPr lang="en-US" dirty="0"/>
              <a:t>Title IX Law</a:t>
            </a:r>
          </a:p>
        </p:txBody>
      </p:sp>
      <p:sp>
        <p:nvSpPr>
          <p:cNvPr id="3" name="Content Placeholder 2">
            <a:extLst>
              <a:ext uri="{FF2B5EF4-FFF2-40B4-BE49-F238E27FC236}">
                <a16:creationId xmlns:a16="http://schemas.microsoft.com/office/drawing/2014/main" id="{97359ECC-4F34-4BD0-BF98-78A2A1585B54}"/>
              </a:ext>
            </a:extLst>
          </p:cNvPr>
          <p:cNvSpPr>
            <a:spLocks noGrp="1"/>
          </p:cNvSpPr>
          <p:nvPr>
            <p:ph idx="1"/>
          </p:nvPr>
        </p:nvSpPr>
        <p:spPr>
          <a:xfrm>
            <a:off x="677158" y="1371600"/>
            <a:ext cx="8594429" cy="4669763"/>
          </a:xfrm>
        </p:spPr>
        <p:txBody>
          <a:bodyPr>
            <a:normAutofit/>
          </a:bodyPr>
          <a:lstStyle/>
          <a:p>
            <a:pPr>
              <a:buFont typeface="Wingdings" panose="05000000000000000000" pitchFamily="2" charset="2"/>
              <a:buChar char="Ø"/>
            </a:pPr>
            <a:r>
              <a:rPr lang="en-US" sz="2400" dirty="0"/>
              <a:t>Under Title IX, no person shall, on the basis of sex, be excluded from participation in, be denied the benefits of, or be subjected to discrimination under any education program or activity receiving Federal financial assistance.</a:t>
            </a:r>
          </a:p>
          <a:p>
            <a:pPr>
              <a:buFont typeface="Wingdings" panose="05000000000000000000" pitchFamily="2" charset="2"/>
              <a:buChar char="Ø"/>
            </a:pPr>
            <a:r>
              <a:rPr lang="en-US" sz="2400" dirty="0"/>
              <a:t>Prohibition on sex discrimination and sexual harassment, which includes discrimination/harassment based on gender identity or sexual orientation.</a:t>
            </a:r>
          </a:p>
          <a:p>
            <a:pPr>
              <a:buFont typeface="Wingdings" panose="05000000000000000000" pitchFamily="2" charset="2"/>
              <a:buChar char="Ø"/>
            </a:pPr>
            <a:r>
              <a:rPr lang="en-US" sz="2400" dirty="0"/>
              <a:t>Title IX Law is a contractual obligation – should it be violated a district may not receive Federal assistance. </a:t>
            </a:r>
          </a:p>
        </p:txBody>
      </p:sp>
      <p:pic>
        <p:nvPicPr>
          <p:cNvPr id="4" name="Picture 3" descr="A picture containing text, sign&#10;&#10;Description automatically generated">
            <a:extLst>
              <a:ext uri="{FF2B5EF4-FFF2-40B4-BE49-F238E27FC236}">
                <a16:creationId xmlns:a16="http://schemas.microsoft.com/office/drawing/2014/main" id="{BD11F050-EA8B-E7C1-4D03-F8423AA0B9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590163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4537-462F-4F4A-A552-F67E4C76D6C7}"/>
              </a:ext>
            </a:extLst>
          </p:cNvPr>
          <p:cNvSpPr>
            <a:spLocks noGrp="1"/>
          </p:cNvSpPr>
          <p:nvPr>
            <p:ph type="title"/>
          </p:nvPr>
        </p:nvSpPr>
        <p:spPr/>
        <p:txBody>
          <a:bodyPr>
            <a:normAutofit/>
          </a:bodyPr>
          <a:lstStyle/>
          <a:p>
            <a:pPr lvl="0" algn="ctr"/>
            <a:r>
              <a:rPr lang="en-US" dirty="0"/>
              <a:t>Keeping the records</a:t>
            </a:r>
            <a:br>
              <a:rPr lang="en-US" dirty="0"/>
            </a:br>
            <a:r>
              <a:rPr lang="en-US" sz="1600" dirty="0">
                <a:solidFill>
                  <a:schemeClr val="tx1"/>
                </a:solidFill>
              </a:rPr>
              <a:t>34 CFR 106.45(b)(10)</a:t>
            </a:r>
            <a:br>
              <a:rPr lang="en-US" sz="1600" dirty="0"/>
            </a:br>
            <a:endParaRPr lang="en-US" sz="1600" dirty="0"/>
          </a:p>
        </p:txBody>
      </p:sp>
      <p:sp>
        <p:nvSpPr>
          <p:cNvPr id="3" name="Content Placeholder 2">
            <a:extLst>
              <a:ext uri="{FF2B5EF4-FFF2-40B4-BE49-F238E27FC236}">
                <a16:creationId xmlns:a16="http://schemas.microsoft.com/office/drawing/2014/main" id="{DBE16747-7766-4015-88D4-DE3BFE5F87EF}"/>
              </a:ext>
            </a:extLst>
          </p:cNvPr>
          <p:cNvSpPr>
            <a:spLocks noGrp="1"/>
          </p:cNvSpPr>
          <p:nvPr>
            <p:ph idx="1"/>
          </p:nvPr>
        </p:nvSpPr>
        <p:spPr/>
        <p:txBody>
          <a:bodyPr>
            <a:normAutofit/>
          </a:bodyPr>
          <a:lstStyle/>
          <a:p>
            <a:pPr marL="0" lvl="0" indent="0">
              <a:buNone/>
            </a:pPr>
            <a:r>
              <a:rPr lang="en-US" dirty="0"/>
              <a:t>Records of the actions taken in response to a report or formal complaint include:</a:t>
            </a:r>
          </a:p>
          <a:p>
            <a:pPr lvl="0">
              <a:buFont typeface="Wingdings" panose="05000000000000000000" pitchFamily="2" charset="2"/>
              <a:buChar char="Ø"/>
            </a:pPr>
            <a:r>
              <a:rPr lang="en-US" dirty="0"/>
              <a:t>   basis for school’s conclusion that its response was not deliberately indifferent</a:t>
            </a:r>
          </a:p>
          <a:p>
            <a:pPr lvl="0">
              <a:buFont typeface="Wingdings" panose="05000000000000000000" pitchFamily="2" charset="2"/>
              <a:buChar char="Ø"/>
            </a:pPr>
            <a:r>
              <a:rPr lang="en-US" dirty="0"/>
              <a:t>   documentation that school has taken measures designed to restore or preserve equal access to education/activity</a:t>
            </a:r>
          </a:p>
          <a:p>
            <a:pPr lvl="0">
              <a:buFont typeface="Wingdings" panose="05000000000000000000" pitchFamily="2" charset="2"/>
              <a:buChar char="Ø"/>
            </a:pPr>
            <a:r>
              <a:rPr lang="en-US" dirty="0"/>
              <a:t>   if supportive measures were not provided, why this was not clearly unreasonable in light of the known circumstances</a:t>
            </a:r>
          </a:p>
          <a:p>
            <a:endParaRPr lang="en-US" dirty="0"/>
          </a:p>
        </p:txBody>
      </p:sp>
      <p:pic>
        <p:nvPicPr>
          <p:cNvPr id="4" name="Picture 3" descr="A picture containing text, sign&#10;&#10;Description automatically generated">
            <a:extLst>
              <a:ext uri="{FF2B5EF4-FFF2-40B4-BE49-F238E27FC236}">
                <a16:creationId xmlns:a16="http://schemas.microsoft.com/office/drawing/2014/main" id="{413D1C96-6320-34B1-90EB-34751A2FDC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339263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E76AF-D2DD-6EBD-1E65-E50C337A0533}"/>
              </a:ext>
            </a:extLst>
          </p:cNvPr>
          <p:cNvSpPr>
            <a:spLocks noGrp="1"/>
          </p:cNvSpPr>
          <p:nvPr>
            <p:ph type="title"/>
          </p:nvPr>
        </p:nvSpPr>
        <p:spPr>
          <a:xfrm>
            <a:off x="677159" y="609600"/>
            <a:ext cx="8594429" cy="914400"/>
          </a:xfrm>
        </p:spPr>
        <p:txBody>
          <a:bodyPr/>
          <a:lstStyle/>
          <a:p>
            <a:pPr algn="ctr"/>
            <a:r>
              <a:rPr lang="en-US" dirty="0"/>
              <a:t>GROUP WORK</a:t>
            </a:r>
          </a:p>
        </p:txBody>
      </p:sp>
      <p:sp>
        <p:nvSpPr>
          <p:cNvPr id="3" name="Text Placeholder 2">
            <a:extLst>
              <a:ext uri="{FF2B5EF4-FFF2-40B4-BE49-F238E27FC236}">
                <a16:creationId xmlns:a16="http://schemas.microsoft.com/office/drawing/2014/main" id="{7286456A-E2F3-1528-B2C7-7BF72CDCA5FC}"/>
              </a:ext>
            </a:extLst>
          </p:cNvPr>
          <p:cNvSpPr>
            <a:spLocks noGrp="1"/>
          </p:cNvSpPr>
          <p:nvPr>
            <p:ph type="body" idx="1"/>
          </p:nvPr>
        </p:nvSpPr>
        <p:spPr>
          <a:xfrm>
            <a:off x="677159" y="2057400"/>
            <a:ext cx="8594429" cy="3983962"/>
          </a:xfrm>
        </p:spPr>
        <p:txBody>
          <a:bodyPr>
            <a:normAutofit/>
          </a:bodyPr>
          <a:lstStyle/>
          <a:p>
            <a:r>
              <a:rPr lang="en-US" sz="2400" dirty="0"/>
              <a:t>In light of this Title IX training,</a:t>
            </a:r>
          </a:p>
          <a:p>
            <a:pPr marL="342900" indent="-342900">
              <a:buAutoNum type="arabicPeriod"/>
            </a:pPr>
            <a:r>
              <a:rPr lang="en-US" sz="2400" dirty="0"/>
              <a:t>What do you see your district needing to change in its process? </a:t>
            </a:r>
          </a:p>
          <a:p>
            <a:pPr marL="342900" indent="-342900">
              <a:buAutoNum type="arabicPeriod"/>
            </a:pPr>
            <a:r>
              <a:rPr lang="en-US" sz="2400" dirty="0"/>
              <a:t>What do you/your district need support with? </a:t>
            </a:r>
          </a:p>
          <a:p>
            <a:pPr marL="342900" indent="-342900">
              <a:buAutoNum type="arabicPeriod"/>
            </a:pPr>
            <a:endParaRPr lang="en-US" sz="2400" dirty="0"/>
          </a:p>
          <a:p>
            <a:pPr marL="342900" indent="-342900">
              <a:buAutoNum type="arabicPeriod"/>
            </a:pPr>
            <a:endParaRPr lang="en-US" sz="2400" dirty="0"/>
          </a:p>
          <a:p>
            <a:pPr marL="342900" indent="-342900">
              <a:buAutoNum type="arabicPeriod"/>
            </a:pPr>
            <a:endParaRPr lang="en-US" sz="2400" dirty="0"/>
          </a:p>
        </p:txBody>
      </p:sp>
      <p:pic>
        <p:nvPicPr>
          <p:cNvPr id="4" name="Picture 3" descr="A picture containing text, sign&#10;&#10;Description automatically generated">
            <a:extLst>
              <a:ext uri="{FF2B5EF4-FFF2-40B4-BE49-F238E27FC236}">
                <a16:creationId xmlns:a16="http://schemas.microsoft.com/office/drawing/2014/main" id="{488E5142-E656-30D7-7FF7-634792C570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0797704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0B84F-B3C5-408F-A520-9DA614714A4B}"/>
              </a:ext>
            </a:extLst>
          </p:cNvPr>
          <p:cNvSpPr>
            <a:spLocks noGrp="1"/>
          </p:cNvSpPr>
          <p:nvPr>
            <p:ph type="ctrTitle"/>
          </p:nvPr>
        </p:nvSpPr>
        <p:spPr>
          <a:xfrm>
            <a:off x="1141412" y="990600"/>
            <a:ext cx="8229600" cy="1828800"/>
          </a:xfrm>
        </p:spPr>
        <p:txBody>
          <a:bodyPr/>
          <a:lstStyle/>
          <a:p>
            <a:pPr algn="ctr"/>
            <a:r>
              <a:rPr lang="en-US" dirty="0"/>
              <a:t>Questions?</a:t>
            </a:r>
            <a:br>
              <a:rPr lang="en-US" dirty="0"/>
            </a:br>
            <a:endParaRPr lang="en-US" dirty="0"/>
          </a:p>
        </p:txBody>
      </p:sp>
      <p:sp>
        <p:nvSpPr>
          <p:cNvPr id="3" name="Subtitle 2">
            <a:extLst>
              <a:ext uri="{FF2B5EF4-FFF2-40B4-BE49-F238E27FC236}">
                <a16:creationId xmlns:a16="http://schemas.microsoft.com/office/drawing/2014/main" id="{3BED5561-F253-482D-A142-EB5FBF096686}"/>
              </a:ext>
            </a:extLst>
          </p:cNvPr>
          <p:cNvSpPr>
            <a:spLocks noGrp="1"/>
          </p:cNvSpPr>
          <p:nvPr>
            <p:ph type="subTitle" idx="1"/>
          </p:nvPr>
        </p:nvSpPr>
        <p:spPr>
          <a:xfrm>
            <a:off x="989012" y="2743200"/>
            <a:ext cx="9067800" cy="2049400"/>
          </a:xfrm>
        </p:spPr>
        <p:txBody>
          <a:bodyPr>
            <a:normAutofit fontScale="25000" lnSpcReduction="20000"/>
          </a:bodyPr>
          <a:lstStyle/>
          <a:p>
            <a:pPr algn="l">
              <a:spcBef>
                <a:spcPts val="1800"/>
              </a:spcBef>
            </a:pPr>
            <a:r>
              <a:rPr lang="en-US" sz="7200" cap="none" dirty="0">
                <a:solidFill>
                  <a:schemeClr val="tx1"/>
                </a:solidFill>
              </a:rPr>
              <a:t>Any questions please contact:</a:t>
            </a:r>
          </a:p>
          <a:p>
            <a:pPr algn="l">
              <a:spcBef>
                <a:spcPts val="1800"/>
              </a:spcBef>
            </a:pPr>
            <a:r>
              <a:rPr lang="en-US" sz="7200" dirty="0">
                <a:solidFill>
                  <a:schemeClr val="tx1"/>
                </a:solidFill>
              </a:rPr>
              <a:t>Gina Beltramo, Lead Deputy County Attorney- 650-363-4789; gbeltramo@smcgov.org</a:t>
            </a:r>
          </a:p>
          <a:p>
            <a:pPr algn="l">
              <a:spcBef>
                <a:spcPts val="1800"/>
              </a:spcBef>
            </a:pPr>
            <a:r>
              <a:rPr lang="en-US" sz="7200" dirty="0">
                <a:solidFill>
                  <a:schemeClr val="tx1"/>
                </a:solidFill>
              </a:rPr>
              <a:t>Jennifer Haulk, Deputy County Attorney- 650-363-4764; jhaulk@smcgov.org</a:t>
            </a:r>
          </a:p>
          <a:p>
            <a:pPr algn="l">
              <a:spcBef>
                <a:spcPts val="1800"/>
              </a:spcBef>
            </a:pPr>
            <a:r>
              <a:rPr lang="en-US" sz="7200" dirty="0">
                <a:solidFill>
                  <a:schemeClr val="tx1"/>
                </a:solidFill>
              </a:rPr>
              <a:t>Sheila Vasantharam, Deputy County Attorney- 650-363-4799; svasantharam@smcgov.org</a:t>
            </a:r>
          </a:p>
          <a:p>
            <a:endParaRPr lang="en-US" cap="none" dirty="0"/>
          </a:p>
        </p:txBody>
      </p:sp>
      <p:pic>
        <p:nvPicPr>
          <p:cNvPr id="4" name="Picture 3" descr="A picture containing text, sign&#10;&#10;Description automatically generated">
            <a:extLst>
              <a:ext uri="{FF2B5EF4-FFF2-40B4-BE49-F238E27FC236}">
                <a16:creationId xmlns:a16="http://schemas.microsoft.com/office/drawing/2014/main" id="{40A83D56-48D3-A381-6614-72D4FC2FBD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1287310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96A90-5099-4C8C-9F8F-F6358ED44A91}"/>
              </a:ext>
            </a:extLst>
          </p:cNvPr>
          <p:cNvSpPr>
            <a:spLocks noGrp="1"/>
          </p:cNvSpPr>
          <p:nvPr>
            <p:ph type="title"/>
          </p:nvPr>
        </p:nvSpPr>
        <p:spPr/>
        <p:txBody>
          <a:bodyPr>
            <a:normAutofit/>
          </a:bodyPr>
          <a:lstStyle/>
          <a:p>
            <a:pPr lvl="0" algn="ctr"/>
            <a:r>
              <a:rPr lang="en-US" dirty="0"/>
              <a:t>The codified grievance procedure</a:t>
            </a:r>
            <a:br>
              <a:rPr lang="en-US" dirty="0">
                <a:solidFill>
                  <a:srgbClr val="FFC000"/>
                </a:solidFill>
              </a:rPr>
            </a:br>
            <a:r>
              <a:rPr lang="en-US" sz="1800" dirty="0">
                <a:solidFill>
                  <a:schemeClr val="tx1"/>
                </a:solidFill>
              </a:rPr>
              <a:t>34 CFR 106.45(b)(1)(i – x)</a:t>
            </a:r>
            <a:br>
              <a:rPr lang="en-US" sz="1800" dirty="0">
                <a:solidFill>
                  <a:schemeClr val="tx1"/>
                </a:solidFill>
              </a:rPr>
            </a:br>
            <a:endParaRPr lang="en-US" sz="1800" dirty="0">
              <a:solidFill>
                <a:schemeClr val="tx1"/>
              </a:solidFill>
            </a:endParaRPr>
          </a:p>
        </p:txBody>
      </p:sp>
      <p:sp>
        <p:nvSpPr>
          <p:cNvPr id="3" name="Content Placeholder 2">
            <a:extLst>
              <a:ext uri="{FF2B5EF4-FFF2-40B4-BE49-F238E27FC236}">
                <a16:creationId xmlns:a16="http://schemas.microsoft.com/office/drawing/2014/main" id="{55580870-6658-4C00-B61C-2E21AA4FD239}"/>
              </a:ext>
            </a:extLst>
          </p:cNvPr>
          <p:cNvSpPr>
            <a:spLocks noGrp="1"/>
          </p:cNvSpPr>
          <p:nvPr>
            <p:ph idx="1"/>
          </p:nvPr>
        </p:nvSpPr>
        <p:spPr>
          <a:xfrm>
            <a:off x="677159" y="2209800"/>
            <a:ext cx="8693853" cy="3810000"/>
          </a:xfrm>
        </p:spPr>
        <p:txBody>
          <a:bodyPr>
            <a:normAutofit/>
          </a:bodyPr>
          <a:lstStyle/>
          <a:p>
            <a:pPr marL="0" indent="0">
              <a:buNone/>
            </a:pPr>
            <a:r>
              <a:rPr lang="en-US" sz="2200" dirty="0"/>
              <a:t>Title IX Regulations added specific requirements for a grievance procedure, which are incorporated in AR 4119.12/4219.12 (Personnel) and 5145.71 (Students) – “Title IX Sexual Harassment Complaint Procedures” </a:t>
            </a:r>
          </a:p>
          <a:p>
            <a:pPr marL="0" indent="0">
              <a:buNone/>
            </a:pPr>
            <a:endParaRPr lang="en-US" sz="2200" dirty="0"/>
          </a:p>
          <a:p>
            <a:pPr marL="0" indent="0">
              <a:buNone/>
            </a:pPr>
            <a:r>
              <a:rPr lang="en-US" sz="2200" dirty="0"/>
              <a:t>Certain aspects of the grievance process must be included in the Notice of Complaint, so that both parties are fully informed about the process.</a:t>
            </a:r>
          </a:p>
        </p:txBody>
      </p:sp>
      <p:pic>
        <p:nvPicPr>
          <p:cNvPr id="4" name="Picture 3" descr="A picture containing text, sign&#10;&#10;Description automatically generated">
            <a:extLst>
              <a:ext uri="{FF2B5EF4-FFF2-40B4-BE49-F238E27FC236}">
                <a16:creationId xmlns:a16="http://schemas.microsoft.com/office/drawing/2014/main" id="{B83D73DE-57C9-5277-9E4B-8B03AEF6EE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473536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fontScale="90000"/>
          </a:bodyPr>
          <a:lstStyle/>
          <a:p>
            <a:pPr algn="ctr"/>
            <a:r>
              <a:rPr lang="en-US" sz="3200" dirty="0"/>
              <a:t>Purpose of Title IX:</a:t>
            </a:r>
            <a:br>
              <a:rPr lang="en-US" sz="3200" dirty="0"/>
            </a:br>
            <a:r>
              <a:rPr lang="en-US" sz="3200" dirty="0"/>
              <a:t>Remedial, Not Punitive</a:t>
            </a:r>
            <a:br>
              <a:rPr lang="en-US" sz="2400" dirty="0">
                <a:solidFill>
                  <a:schemeClr val="tx1"/>
                </a:solidFill>
              </a:rPr>
            </a:b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p:txBody>
          <a:bodyPr>
            <a:normAutofit/>
          </a:bodyPr>
          <a:lstStyle/>
          <a:p>
            <a:pPr marL="0" indent="0">
              <a:buNone/>
            </a:pPr>
            <a:endParaRPr lang="en-US" dirty="0"/>
          </a:p>
          <a:p>
            <a:pPr>
              <a:buFont typeface="Wingdings" panose="05000000000000000000" pitchFamily="2" charset="2"/>
              <a:buChar char="Ø"/>
            </a:pPr>
            <a:r>
              <a:rPr lang="en-US" sz="1800" dirty="0"/>
              <a:t>The complaint process is to be followed </a:t>
            </a:r>
            <a:r>
              <a:rPr lang="en-US" sz="1800" b="1" dirty="0"/>
              <a:t>before</a:t>
            </a:r>
            <a:r>
              <a:rPr lang="en-US" sz="1800" dirty="0"/>
              <a:t> imposing disciplinary sanctions or other actions against respondent</a:t>
            </a:r>
          </a:p>
          <a:p>
            <a:pPr>
              <a:buFont typeface="Wingdings" panose="05000000000000000000" pitchFamily="2" charset="2"/>
              <a:buChar char="Ø"/>
            </a:pPr>
            <a:r>
              <a:rPr lang="en-US" sz="1800" dirty="0"/>
              <a:t> There must be an investigation of the allegations and an objective evaluation of all relevant evidence</a:t>
            </a:r>
          </a:p>
          <a:p>
            <a:pPr>
              <a:buFont typeface="Wingdings" panose="05000000000000000000" pitchFamily="2" charset="2"/>
              <a:buChar char="Ø"/>
            </a:pPr>
            <a:r>
              <a:rPr lang="en-US" sz="1800" dirty="0"/>
              <a:t> Remedies are provided </a:t>
            </a:r>
            <a:r>
              <a:rPr lang="en-US" sz="1800" u="sng" dirty="0"/>
              <a:t>once a determination of responsibility has been made</a:t>
            </a:r>
          </a:p>
          <a:p>
            <a:pPr lvl="1">
              <a:buFont typeface="Arial" panose="020B0604020202020204" pitchFamily="34" charset="0"/>
              <a:buChar char="•"/>
            </a:pPr>
            <a:r>
              <a:rPr lang="en-US" sz="1800" dirty="0"/>
              <a:t>Remedy must be designed to restore or preserve equal access to education</a:t>
            </a:r>
          </a:p>
          <a:p>
            <a:pPr lvl="1">
              <a:buFont typeface="Arial" panose="020B0604020202020204" pitchFamily="34" charset="0"/>
              <a:buChar char="•"/>
            </a:pPr>
            <a:r>
              <a:rPr lang="en-US" sz="1800" dirty="0"/>
              <a:t>Remedies (post-determination of responsibility) can be punitive or disciplinary</a:t>
            </a:r>
          </a:p>
          <a:p>
            <a:pPr lvl="1"/>
            <a:endParaRPr lang="en-US" sz="1800" dirty="0"/>
          </a:p>
          <a:p>
            <a:pPr marL="457063" lvl="1" indent="0">
              <a:buNone/>
            </a:pPr>
            <a:endParaRPr lang="en-US" sz="1800" dirty="0"/>
          </a:p>
        </p:txBody>
      </p:sp>
      <p:pic>
        <p:nvPicPr>
          <p:cNvPr id="4" name="Picture 3" descr="A picture containing text, sign&#10;&#10;Description automatically generated">
            <a:extLst>
              <a:ext uri="{FF2B5EF4-FFF2-40B4-BE49-F238E27FC236}">
                <a16:creationId xmlns:a16="http://schemas.microsoft.com/office/drawing/2014/main" id="{C662E15E-CCB2-1788-9F66-2495EA0609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2372837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443-4B95-4D97-BC07-830449B3D907}"/>
              </a:ext>
            </a:extLst>
          </p:cNvPr>
          <p:cNvSpPr>
            <a:spLocks noGrp="1"/>
          </p:cNvSpPr>
          <p:nvPr>
            <p:ph type="title"/>
          </p:nvPr>
        </p:nvSpPr>
        <p:spPr/>
        <p:txBody>
          <a:bodyPr>
            <a:normAutofit/>
          </a:bodyPr>
          <a:lstStyle/>
          <a:p>
            <a:pPr algn="ctr"/>
            <a:r>
              <a:rPr lang="en-US" sz="3200" dirty="0"/>
              <a:t>Complaint Process Timeframes</a:t>
            </a:r>
            <a:endParaRPr lang="en-US" sz="2400" dirty="0">
              <a:solidFill>
                <a:schemeClr val="tx1"/>
              </a:solidFill>
            </a:endParaRPr>
          </a:p>
        </p:txBody>
      </p:sp>
      <p:sp>
        <p:nvSpPr>
          <p:cNvPr id="3" name="Content Placeholder 2">
            <a:extLst>
              <a:ext uri="{FF2B5EF4-FFF2-40B4-BE49-F238E27FC236}">
                <a16:creationId xmlns:a16="http://schemas.microsoft.com/office/drawing/2014/main" id="{C5AD16BA-A429-4DA7-8D68-8E885C0CE296}"/>
              </a:ext>
            </a:extLst>
          </p:cNvPr>
          <p:cNvSpPr>
            <a:spLocks noGrp="1"/>
          </p:cNvSpPr>
          <p:nvPr>
            <p:ph idx="1"/>
          </p:nvPr>
        </p:nvSpPr>
        <p:spPr>
          <a:xfrm>
            <a:off x="677158" y="1371600"/>
            <a:ext cx="8594429" cy="4669763"/>
          </a:xfrm>
        </p:spPr>
        <p:txBody>
          <a:bodyPr>
            <a:normAutofit fontScale="92500" lnSpcReduction="10000"/>
          </a:bodyPr>
          <a:lstStyle/>
          <a:p>
            <a:pPr marL="457063" lvl="1" indent="0">
              <a:buNone/>
            </a:pPr>
            <a:endParaRPr lang="en-US" dirty="0"/>
          </a:p>
          <a:p>
            <a:pPr marL="574675" lvl="1" indent="-342900">
              <a:buFont typeface="Wingdings" panose="05000000000000000000" pitchFamily="2" charset="2"/>
              <a:buChar char="Ø"/>
            </a:pPr>
            <a:r>
              <a:rPr lang="en-US" sz="2400" dirty="0"/>
              <a:t>The OCR does not offer an idea of what “prompt” means.</a:t>
            </a:r>
          </a:p>
          <a:p>
            <a:pPr marL="574675" lvl="1" indent="-342900">
              <a:buFont typeface="Wingdings" panose="05000000000000000000" pitchFamily="2" charset="2"/>
              <a:buChar char="Ø"/>
            </a:pPr>
            <a:r>
              <a:rPr lang="en-US" sz="2400" dirty="0"/>
              <a:t>Timelines are not codified in the law.</a:t>
            </a:r>
          </a:p>
          <a:p>
            <a:pPr marL="574675" lvl="1" indent="-342900">
              <a:buFont typeface="Wingdings" panose="05000000000000000000" pitchFamily="2" charset="2"/>
              <a:buChar char="Ø"/>
            </a:pPr>
            <a:r>
              <a:rPr lang="en-US" sz="2400" dirty="0"/>
              <a:t>It must be reasonable and defensible. However…</a:t>
            </a:r>
          </a:p>
          <a:p>
            <a:pPr marL="0" lvl="0" indent="0">
              <a:buNone/>
            </a:pPr>
            <a:endParaRPr lang="en-US" sz="2400" dirty="0"/>
          </a:p>
          <a:p>
            <a:pPr marL="399930" lvl="1" indent="0">
              <a:buNone/>
            </a:pPr>
            <a:r>
              <a:rPr lang="en-US" sz="2201" dirty="0"/>
              <a:t>CSBA Sample Policies AR 4119.12/4219.12(Personnel) and 5145.71 (Students) include the suggested timeline from previous OCR guidance. Therefore, per the </a:t>
            </a:r>
            <a:r>
              <a:rPr lang="en-US" sz="2201" b="1" dirty="0"/>
              <a:t>Sample</a:t>
            </a:r>
            <a:r>
              <a:rPr lang="en-US" sz="2201" dirty="0"/>
              <a:t> Policy, the Written Decision must be provided to the parties within </a:t>
            </a:r>
            <a:r>
              <a:rPr lang="en-US" sz="2201" b="1" u="sng" dirty="0"/>
              <a:t>60 da</a:t>
            </a:r>
            <a:r>
              <a:rPr lang="en-US" sz="2201" u="sng" dirty="0"/>
              <a:t>ys of receipt of the complaint</a:t>
            </a:r>
            <a:r>
              <a:rPr lang="en-US" sz="2201" dirty="0"/>
              <a:t>.</a:t>
            </a:r>
          </a:p>
          <a:p>
            <a:pPr marL="399930" lvl="1" indent="0">
              <a:buNone/>
            </a:pPr>
            <a:r>
              <a:rPr lang="en-US" sz="2201" dirty="0"/>
              <a:t>This timeline may be extended for good cause, with  written notice to the complainant and respondent of the extension and the reasons for the action. </a:t>
            </a:r>
          </a:p>
          <a:p>
            <a:pPr marL="231775" lvl="1" indent="0">
              <a:buNone/>
            </a:pPr>
            <a:endParaRPr lang="en-US" sz="2400" dirty="0"/>
          </a:p>
          <a:p>
            <a:pPr marL="231775" lvl="1" indent="0">
              <a:buNone/>
            </a:pPr>
            <a:endParaRPr lang="en-US" dirty="0"/>
          </a:p>
        </p:txBody>
      </p:sp>
      <p:pic>
        <p:nvPicPr>
          <p:cNvPr id="4" name="Picture 3" descr="A picture containing text, sign&#10;&#10;Description automatically generated">
            <a:extLst>
              <a:ext uri="{FF2B5EF4-FFF2-40B4-BE49-F238E27FC236}">
                <a16:creationId xmlns:a16="http://schemas.microsoft.com/office/drawing/2014/main" id="{4C6B5217-14EA-B723-93BB-9683E94540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12" y="5715000"/>
            <a:ext cx="1066800" cy="1060412"/>
          </a:xfrm>
          <a:prstGeom prst="rect">
            <a:avLst/>
          </a:prstGeom>
        </p:spPr>
      </p:pic>
    </p:spTree>
    <p:extLst>
      <p:ext uri="{BB962C8B-B14F-4D97-AF65-F5344CB8AC3E}">
        <p14:creationId xmlns:p14="http://schemas.microsoft.com/office/powerpoint/2010/main" val="7271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49C11C-71DC-49B6-ACD8-27E3AE088D14}">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0875BD71-4A33-4FB7-88CA-777C4D9E6EE5}">
  <ds:schemaRefs>
    <ds:schemaRef ds:uri="http://schemas.microsoft.com/sharepoint/v3/contenttype/forms"/>
  </ds:schemaRefs>
</ds:datastoreItem>
</file>

<file path=customXml/itemProps3.xml><?xml version="1.0" encoding="utf-8"?>
<ds:datastoreItem xmlns:ds="http://schemas.openxmlformats.org/officeDocument/2006/customXml" ds:itemID="{51F78577-2839-4BFF-9EC7-673BD8FEB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38984</TotalTime>
  <Words>6787</Words>
  <Application>Microsoft Office PowerPoint</Application>
  <PresentationFormat>Custom</PresentationFormat>
  <Paragraphs>499</Paragraphs>
  <Slides>62</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Arial</vt:lpstr>
      <vt:lpstr>Century Gothic</vt:lpstr>
      <vt:lpstr>Lato</vt:lpstr>
      <vt:lpstr>Open Sans</vt:lpstr>
      <vt:lpstr>Trebuchet MS</vt:lpstr>
      <vt:lpstr>Wingdings</vt:lpstr>
      <vt:lpstr>Wingdings 3</vt:lpstr>
      <vt:lpstr>Facet</vt:lpstr>
      <vt:lpstr>Training on Current  Title IX Regulations</vt:lpstr>
      <vt:lpstr>What We Will Cover</vt:lpstr>
      <vt:lpstr>INTRODUCTIONS</vt:lpstr>
      <vt:lpstr>What is Title IX?</vt:lpstr>
      <vt:lpstr>Title IX Over the Years</vt:lpstr>
      <vt:lpstr>Title IX Law</vt:lpstr>
      <vt:lpstr>The codified grievance procedure 34 CFR 106.45(b)(1)(i – x) </vt:lpstr>
      <vt:lpstr>Purpose of Title IX: Remedial, Not Punitive </vt:lpstr>
      <vt:lpstr>Complaint Process Timeframes</vt:lpstr>
      <vt:lpstr> Presumption of Innocence</vt:lpstr>
      <vt:lpstr>TEST YOUR KNOWLEDGE</vt:lpstr>
      <vt:lpstr>What is Sexual Harassment ? 34 CFR 106.30(a) </vt:lpstr>
      <vt:lpstr>Scope of Sexual Acts as Sexual Harassment </vt:lpstr>
      <vt:lpstr>Sex Based Discrimination, As It Stands Today</vt:lpstr>
      <vt:lpstr>GROUP WORK</vt:lpstr>
      <vt:lpstr>When is Title IX Triggered? 34 CFR 106.44(a) </vt:lpstr>
      <vt:lpstr>“In an Education Program or Activity”  </vt:lpstr>
      <vt:lpstr>A school is obligated to respond when… 34 CFR 106.44(a) </vt:lpstr>
      <vt:lpstr>Actual knowledge 34 CFR 106.30 </vt:lpstr>
      <vt:lpstr>When is a School on Notice?</vt:lpstr>
      <vt:lpstr> How must the school respond? 34 CFR 106.44(a) </vt:lpstr>
      <vt:lpstr>After Actual Notice the Title IX Coordinator Must:</vt:lpstr>
      <vt:lpstr>After Actual Notice a School MUST: 34 CFR 106.44(a)</vt:lpstr>
      <vt:lpstr> What is a formal complaint? 34 CFR 106.30(a)   </vt:lpstr>
      <vt:lpstr>What are supportive measures? 34 CFR 106.30 </vt:lpstr>
      <vt:lpstr>Examples of supportive measures:</vt:lpstr>
      <vt:lpstr>PowerPoint Presentation</vt:lpstr>
      <vt:lpstr>PowerPoint Presentation</vt:lpstr>
      <vt:lpstr>Emergency Removals 34 CFR 106.44(c)</vt:lpstr>
      <vt:lpstr>Designation of Coordinator, Investigator and Decision Maker </vt:lpstr>
      <vt:lpstr>Notice of Complaint Filed 34 CFR 106.45(b)(2)</vt:lpstr>
      <vt:lpstr>THE INVESTIGATION  </vt:lpstr>
      <vt:lpstr>Preparing for the Investigation</vt:lpstr>
      <vt:lpstr>Preparing for the Investigation - Questions</vt:lpstr>
      <vt:lpstr>Standard of Proof</vt:lpstr>
      <vt:lpstr>Questioning the Witnesses</vt:lpstr>
      <vt:lpstr>Questioning the Witnesses</vt:lpstr>
      <vt:lpstr>Questioning the Witnesses</vt:lpstr>
      <vt:lpstr>Documenting the Interviews</vt:lpstr>
      <vt:lpstr>Challenges to Questioning the Witnesses</vt:lpstr>
      <vt:lpstr>Common Types of Evidence</vt:lpstr>
      <vt:lpstr>Protection of Privileged Information</vt:lpstr>
      <vt:lpstr>Complainant/Respondent Participation</vt:lpstr>
      <vt:lpstr>Investigator’s Evaluation of the Evidence </vt:lpstr>
      <vt:lpstr>Inculpatory and Exculpatory Evidence</vt:lpstr>
      <vt:lpstr>Credibility Determinations</vt:lpstr>
      <vt:lpstr>Inspection of the Evidence 34 CFR 106.45(b)(5)(i - x)</vt:lpstr>
      <vt:lpstr>Investigative Report 34 CFR 106.45(b)(5)(i - x)</vt:lpstr>
      <vt:lpstr>THE DECISION MAKER </vt:lpstr>
      <vt:lpstr>A Party’s Chance to Ask Questions 34 CFR 106.45(b)(6)(ii)</vt:lpstr>
      <vt:lpstr>What happens once a determination is made? 34 CFR 106.45(b)(7)</vt:lpstr>
      <vt:lpstr>The written determination must include: 34 CFR 106.45(b)(7) </vt:lpstr>
      <vt:lpstr>Appeals 34 CFR 106.45(b)(8) </vt:lpstr>
      <vt:lpstr>Appeals Process 34 CFR 106.45(b)(8) </vt:lpstr>
      <vt:lpstr>CSBA Sample Policies’ Adopted Timeframe</vt:lpstr>
      <vt:lpstr>Mandatory Dismissal of a Formal Complaint 34 CFR 106.45(b)(3)</vt:lpstr>
      <vt:lpstr>Discretionary Dismissal of a  Formal Complaint 34 CFR 106.45(b)(3)</vt:lpstr>
      <vt:lpstr>Informal resolution process 34 CFR 106.45(b)(9)</vt:lpstr>
      <vt:lpstr>Keeping the records 34 CFR 106.45(b)(10) </vt:lpstr>
      <vt:lpstr>Keeping the records 34 CFR 106.45(b)(10) </vt:lpstr>
      <vt:lpstr>GROUP WORK</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Proposed Changes</dc:title>
  <dc:creator>Gina Beltramo</dc:creator>
  <cp:lastModifiedBy>Gina Beltramo</cp:lastModifiedBy>
  <cp:revision>142</cp:revision>
  <cp:lastPrinted>2023-11-20T17:51:35Z</cp:lastPrinted>
  <dcterms:created xsi:type="dcterms:W3CDTF">2018-12-17T18:56:18Z</dcterms:created>
  <dcterms:modified xsi:type="dcterms:W3CDTF">2023-11-28T22:26:04Z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74069000</vt:r8>
  </property>
  <property fmtid="{D5CDD505-2E9C-101B-9397-08002B2CF9AE}" pid="3" name="HiddenCategoryTags">
    <vt:lpwstr/>
  </property>
  <property fmtid="{D5CDD505-2E9C-101B-9397-08002B2CF9AE}" pid="4" name="InternalTags">
    <vt:lpwstr/>
  </property>
  <property fmtid="{D5CDD505-2E9C-101B-9397-08002B2CF9AE}" pid="5" name="CategoryTags">
    <vt:lpwstr/>
  </property>
  <property fmtid="{D5CDD505-2E9C-101B-9397-08002B2CF9AE}" pid="6" name="Applications">
    <vt:lpwstr/>
  </property>
  <property fmtid="{D5CDD505-2E9C-101B-9397-08002B2CF9AE}" pid="7" name="CampaignTags">
    <vt:lpwstr/>
  </property>
  <property fmtid="{D5CDD505-2E9C-101B-9397-08002B2CF9AE}" pid="8" name="ScenarioTags">
    <vt:lpwstr/>
  </property>
  <property fmtid="{D5CDD505-2E9C-101B-9397-08002B2CF9AE}" pid="9" name="ContentTypeId">
    <vt:lpwstr>0x010100AA3F7D94069FF64A86F7DFF56D60E3BE</vt:lpwstr>
  </property>
  <property fmtid="{D5CDD505-2E9C-101B-9397-08002B2CF9AE}" pid="10" name="FeatureTags">
    <vt:lpwstr/>
  </property>
  <property fmtid="{D5CDD505-2E9C-101B-9397-08002B2CF9AE}" pid="11" name="LocalizationTags">
    <vt:lpwstr/>
  </property>
</Properties>
</file>